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256" r:id="rId2"/>
    <p:sldId id="275" r:id="rId3"/>
    <p:sldId id="309" r:id="rId4"/>
    <p:sldId id="326" r:id="rId5"/>
    <p:sldId id="367" r:id="rId6"/>
    <p:sldId id="340" r:id="rId7"/>
    <p:sldId id="351" r:id="rId8"/>
    <p:sldId id="368" r:id="rId9"/>
    <p:sldId id="328" r:id="rId10"/>
    <p:sldId id="329" r:id="rId11"/>
    <p:sldId id="354" r:id="rId12"/>
    <p:sldId id="330" r:id="rId13"/>
    <p:sldId id="327" r:id="rId14"/>
    <p:sldId id="338" r:id="rId15"/>
    <p:sldId id="332" r:id="rId16"/>
    <p:sldId id="356" r:id="rId17"/>
    <p:sldId id="360" r:id="rId18"/>
    <p:sldId id="357" r:id="rId19"/>
    <p:sldId id="364" r:id="rId20"/>
    <p:sldId id="358" r:id="rId21"/>
    <p:sldId id="359" r:id="rId22"/>
    <p:sldId id="362" r:id="rId23"/>
    <p:sldId id="365" r:id="rId24"/>
    <p:sldId id="366" r:id="rId25"/>
    <p:sldId id="337" r:id="rId26"/>
    <p:sldId id="335" r:id="rId27"/>
    <p:sldId id="345" r:id="rId28"/>
    <p:sldId id="355" r:id="rId29"/>
    <p:sldId id="347" r:id="rId30"/>
    <p:sldId id="342" r:id="rId31"/>
    <p:sldId id="363" r:id="rId32"/>
    <p:sldId id="348" r:id="rId33"/>
    <p:sldId id="346" r:id="rId34"/>
    <p:sldId id="350" r:id="rId35"/>
    <p:sldId id="344" r:id="rId36"/>
    <p:sldId id="349" r:id="rId37"/>
    <p:sldId id="353" r:id="rId38"/>
    <p:sldId id="343" r:id="rId39"/>
    <p:sldId id="302" r:id="rId40"/>
  </p:sldIdLst>
  <p:sldSz cx="12192000" cy="6858000"/>
  <p:notesSz cx="6797675" cy="9926638"/>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840" userDrawn="1">
          <p15:clr>
            <a:srgbClr val="A4A3A4"/>
          </p15:clr>
        </p15:guide>
        <p15:guide id="3" orient="horz" pos="200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37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96" autoAdjust="0"/>
    <p:restoredTop sz="80392" autoAdjust="0"/>
  </p:normalViewPr>
  <p:slideViewPr>
    <p:cSldViewPr snapToGrid="0">
      <p:cViewPr varScale="1">
        <p:scale>
          <a:sx n="101" d="100"/>
          <a:sy n="101" d="100"/>
        </p:scale>
        <p:origin x="150" y="564"/>
      </p:cViewPr>
      <p:guideLst>
        <p:guide pos="840"/>
        <p:guide orient="horz" pos="2001"/>
      </p:guideLst>
    </p:cSldViewPr>
  </p:slideViewPr>
  <p:outlineViewPr>
    <p:cViewPr>
      <p:scale>
        <a:sx n="33" d="100"/>
        <a:sy n="33" d="100"/>
      </p:scale>
      <p:origin x="0" y="-642"/>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00" d="100"/>
          <a:sy n="100" d="100"/>
        </p:scale>
        <p:origin x="3486" y="-61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50F62E3-41A1-495D-A4AB-E79E21815B27}"/>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cs-CZ"/>
          </a:p>
        </p:txBody>
      </p:sp>
      <p:sp>
        <p:nvSpPr>
          <p:cNvPr id="3" name="Date Placeholder 2">
            <a:extLst>
              <a:ext uri="{FF2B5EF4-FFF2-40B4-BE49-F238E27FC236}">
                <a16:creationId xmlns:a16="http://schemas.microsoft.com/office/drawing/2014/main" id="{88CA2F4F-99D3-459F-8D77-C00791FE827F}"/>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A7DA2639-1874-4B3D-8074-2AE8AD91B08D}" type="datetimeFigureOut">
              <a:rPr lang="cs-CZ" smtClean="0"/>
              <a:t>06.10.2025</a:t>
            </a:fld>
            <a:endParaRPr lang="cs-CZ"/>
          </a:p>
        </p:txBody>
      </p:sp>
      <p:sp>
        <p:nvSpPr>
          <p:cNvPr id="4" name="Footer Placeholder 3">
            <a:extLst>
              <a:ext uri="{FF2B5EF4-FFF2-40B4-BE49-F238E27FC236}">
                <a16:creationId xmlns:a16="http://schemas.microsoft.com/office/drawing/2014/main" id="{2098564D-45CE-4DE8-AD0E-1733D92B8223}"/>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cs-CZ"/>
          </a:p>
        </p:txBody>
      </p:sp>
      <p:sp>
        <p:nvSpPr>
          <p:cNvPr id="5" name="Slide Number Placeholder 4">
            <a:extLst>
              <a:ext uri="{FF2B5EF4-FFF2-40B4-BE49-F238E27FC236}">
                <a16:creationId xmlns:a16="http://schemas.microsoft.com/office/drawing/2014/main" id="{A6210D49-7DAF-4866-B053-27FD41A6E212}"/>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8889B570-9545-4CE4-90E2-7BC80CEA18C2}" type="slidenum">
              <a:rPr lang="cs-CZ" smtClean="0"/>
              <a:t>‹#›</a:t>
            </a:fld>
            <a:endParaRPr lang="cs-CZ"/>
          </a:p>
        </p:txBody>
      </p:sp>
    </p:spTree>
    <p:extLst>
      <p:ext uri="{BB962C8B-B14F-4D97-AF65-F5344CB8AC3E}">
        <p14:creationId xmlns:p14="http://schemas.microsoft.com/office/powerpoint/2010/main" val="120708463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0CBF9E2D-ABE8-4715-ACEE-3A21AD335CA9}" type="datetimeFigureOut">
              <a:rPr lang="cs-CZ" smtClean="0"/>
              <a:t>06.10.2025</a:t>
            </a:fld>
            <a:endParaRPr lang="cs-CZ"/>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DD42786B-7EAB-4796-A3C3-3241E5BD8FC9}" type="slidenum">
              <a:rPr lang="cs-CZ" smtClean="0"/>
              <a:t>‹#›</a:t>
            </a:fld>
            <a:endParaRPr lang="cs-CZ"/>
          </a:p>
        </p:txBody>
      </p:sp>
    </p:spTree>
    <p:extLst>
      <p:ext uri="{BB962C8B-B14F-4D97-AF65-F5344CB8AC3E}">
        <p14:creationId xmlns:p14="http://schemas.microsoft.com/office/powerpoint/2010/main" val="895854207"/>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Hi, my name is Petr Keil and this is my project Biodiversity dynamics across a continuum of space, time, and their scales</a:t>
            </a:r>
            <a:r>
              <a:rPr lang="cs-CZ" dirty="0"/>
              <a:t>. </a:t>
            </a:r>
            <a:endParaRPr lang="en-US" dirty="0"/>
          </a:p>
          <a:p>
            <a:endParaRPr lang="cs-CZ" dirty="0"/>
          </a:p>
          <a:p>
            <a:endParaRPr lang="cs-CZ"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a:t>
            </a:fld>
            <a:endParaRPr lang="cs-CZ"/>
          </a:p>
        </p:txBody>
      </p:sp>
    </p:spTree>
    <p:extLst>
      <p:ext uri="{BB962C8B-B14F-4D97-AF65-F5344CB8AC3E}">
        <p14:creationId xmlns:p14="http://schemas.microsoft.com/office/powerpoint/2010/main" val="282281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10</a:t>
            </a:fld>
            <a:endParaRPr lang="cs-CZ"/>
          </a:p>
        </p:txBody>
      </p:sp>
    </p:spTree>
    <p:extLst>
      <p:ext uri="{BB962C8B-B14F-4D97-AF65-F5344CB8AC3E}">
        <p14:creationId xmlns:p14="http://schemas.microsoft.com/office/powerpoint/2010/main" val="4240194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11</a:t>
            </a:fld>
            <a:endParaRPr lang="cs-CZ"/>
          </a:p>
        </p:txBody>
      </p:sp>
    </p:spTree>
    <p:extLst>
      <p:ext uri="{BB962C8B-B14F-4D97-AF65-F5344CB8AC3E}">
        <p14:creationId xmlns:p14="http://schemas.microsoft.com/office/powerpoint/2010/main" val="2424625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12</a:t>
            </a:fld>
            <a:endParaRPr lang="cs-CZ"/>
          </a:p>
        </p:txBody>
      </p:sp>
    </p:spTree>
    <p:extLst>
      <p:ext uri="{BB962C8B-B14F-4D97-AF65-F5344CB8AC3E}">
        <p14:creationId xmlns:p14="http://schemas.microsoft.com/office/powerpoint/2010/main" val="336840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13</a:t>
            </a:fld>
            <a:endParaRPr lang="cs-CZ"/>
          </a:p>
        </p:txBody>
      </p:sp>
    </p:spTree>
    <p:extLst>
      <p:ext uri="{BB962C8B-B14F-4D97-AF65-F5344CB8AC3E}">
        <p14:creationId xmlns:p14="http://schemas.microsoft.com/office/powerpoint/2010/main" val="653564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am qualified to deliver all this</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14</a:t>
            </a:fld>
            <a:endParaRPr lang="cs-CZ"/>
          </a:p>
        </p:txBody>
      </p:sp>
    </p:spTree>
    <p:extLst>
      <p:ext uri="{BB962C8B-B14F-4D97-AF65-F5344CB8AC3E}">
        <p14:creationId xmlns:p14="http://schemas.microsoft.com/office/powerpoint/2010/main" val="38274144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15</a:t>
            </a:fld>
            <a:endParaRPr lang="cs-CZ"/>
          </a:p>
        </p:txBody>
      </p:sp>
    </p:spTree>
    <p:extLst>
      <p:ext uri="{BB962C8B-B14F-4D97-AF65-F5344CB8AC3E}">
        <p14:creationId xmlns:p14="http://schemas.microsoft.com/office/powerpoint/2010/main" val="790635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16</a:t>
            </a:fld>
            <a:endParaRPr lang="cs-CZ"/>
          </a:p>
        </p:txBody>
      </p:sp>
    </p:spTree>
    <p:extLst>
      <p:ext uri="{BB962C8B-B14F-4D97-AF65-F5344CB8AC3E}">
        <p14:creationId xmlns:p14="http://schemas.microsoft.com/office/powerpoint/2010/main" val="2756973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17</a:t>
            </a:fld>
            <a:endParaRPr lang="cs-CZ"/>
          </a:p>
        </p:txBody>
      </p:sp>
    </p:spTree>
    <p:extLst>
      <p:ext uri="{BB962C8B-B14F-4D97-AF65-F5344CB8AC3E}">
        <p14:creationId xmlns:p14="http://schemas.microsoft.com/office/powerpoint/2010/main" val="17535595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18</a:t>
            </a:fld>
            <a:endParaRPr lang="cs-CZ"/>
          </a:p>
        </p:txBody>
      </p:sp>
    </p:spTree>
    <p:extLst>
      <p:ext uri="{BB962C8B-B14F-4D97-AF65-F5344CB8AC3E}">
        <p14:creationId xmlns:p14="http://schemas.microsoft.com/office/powerpoint/2010/main" val="3147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19</a:t>
            </a:fld>
            <a:endParaRPr lang="cs-CZ"/>
          </a:p>
        </p:txBody>
      </p:sp>
    </p:spTree>
    <p:extLst>
      <p:ext uri="{BB962C8B-B14F-4D97-AF65-F5344CB8AC3E}">
        <p14:creationId xmlns:p14="http://schemas.microsoft.com/office/powerpoint/2010/main" val="2434111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a:t>
            </a:fld>
            <a:endParaRPr lang="cs-CZ"/>
          </a:p>
        </p:txBody>
      </p:sp>
    </p:spTree>
    <p:extLst>
      <p:ext uri="{BB962C8B-B14F-4D97-AF65-F5344CB8AC3E}">
        <p14:creationId xmlns:p14="http://schemas.microsoft.com/office/powerpoint/2010/main" val="946862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20</a:t>
            </a:fld>
            <a:endParaRPr lang="cs-CZ"/>
          </a:p>
        </p:txBody>
      </p:sp>
    </p:spTree>
    <p:extLst>
      <p:ext uri="{BB962C8B-B14F-4D97-AF65-F5344CB8AC3E}">
        <p14:creationId xmlns:p14="http://schemas.microsoft.com/office/powerpoint/2010/main" val="20748550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21</a:t>
            </a:fld>
            <a:endParaRPr lang="cs-CZ"/>
          </a:p>
        </p:txBody>
      </p:sp>
    </p:spTree>
    <p:extLst>
      <p:ext uri="{BB962C8B-B14F-4D97-AF65-F5344CB8AC3E}">
        <p14:creationId xmlns:p14="http://schemas.microsoft.com/office/powerpoint/2010/main" val="42440816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22</a:t>
            </a:fld>
            <a:endParaRPr lang="cs-CZ"/>
          </a:p>
        </p:txBody>
      </p:sp>
    </p:spTree>
    <p:extLst>
      <p:ext uri="{BB962C8B-B14F-4D97-AF65-F5344CB8AC3E}">
        <p14:creationId xmlns:p14="http://schemas.microsoft.com/office/powerpoint/2010/main" val="34075878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23</a:t>
            </a:fld>
            <a:endParaRPr lang="cs-CZ"/>
          </a:p>
        </p:txBody>
      </p:sp>
    </p:spTree>
    <p:extLst>
      <p:ext uri="{BB962C8B-B14F-4D97-AF65-F5344CB8AC3E}">
        <p14:creationId xmlns:p14="http://schemas.microsoft.com/office/powerpoint/2010/main" val="8332064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24</a:t>
            </a:fld>
            <a:endParaRPr lang="cs-CZ"/>
          </a:p>
        </p:txBody>
      </p:sp>
    </p:spTree>
    <p:extLst>
      <p:ext uri="{BB962C8B-B14F-4D97-AF65-F5344CB8AC3E}">
        <p14:creationId xmlns:p14="http://schemas.microsoft.com/office/powerpoint/2010/main" val="16744676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am qualified to deliver all this</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25</a:t>
            </a:fld>
            <a:endParaRPr lang="cs-CZ"/>
          </a:p>
        </p:txBody>
      </p:sp>
    </p:spTree>
    <p:extLst>
      <p:ext uri="{BB962C8B-B14F-4D97-AF65-F5344CB8AC3E}">
        <p14:creationId xmlns:p14="http://schemas.microsoft.com/office/powerpoint/2010/main" val="29548328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26</a:t>
            </a:fld>
            <a:endParaRPr lang="cs-CZ"/>
          </a:p>
        </p:txBody>
      </p:sp>
    </p:spTree>
    <p:extLst>
      <p:ext uri="{BB962C8B-B14F-4D97-AF65-F5344CB8AC3E}">
        <p14:creationId xmlns:p14="http://schemas.microsoft.com/office/powerpoint/2010/main" val="41780695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27</a:t>
            </a:fld>
            <a:endParaRPr lang="cs-CZ"/>
          </a:p>
        </p:txBody>
      </p:sp>
    </p:spTree>
    <p:extLst>
      <p:ext uri="{BB962C8B-B14F-4D97-AF65-F5344CB8AC3E}">
        <p14:creationId xmlns:p14="http://schemas.microsoft.com/office/powerpoint/2010/main" val="2974283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28</a:t>
            </a:fld>
            <a:endParaRPr lang="cs-CZ"/>
          </a:p>
        </p:txBody>
      </p:sp>
    </p:spTree>
    <p:extLst>
      <p:ext uri="{BB962C8B-B14F-4D97-AF65-F5344CB8AC3E}">
        <p14:creationId xmlns:p14="http://schemas.microsoft.com/office/powerpoint/2010/main" val="28636837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29</a:t>
            </a:fld>
            <a:endParaRPr lang="cs-CZ"/>
          </a:p>
        </p:txBody>
      </p:sp>
    </p:spTree>
    <p:extLst>
      <p:ext uri="{BB962C8B-B14F-4D97-AF65-F5344CB8AC3E}">
        <p14:creationId xmlns:p14="http://schemas.microsoft.com/office/powerpoint/2010/main" val="2995809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am qualified to deliver all this</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a:t>
            </a:fld>
            <a:endParaRPr lang="cs-CZ"/>
          </a:p>
        </p:txBody>
      </p:sp>
    </p:spTree>
    <p:extLst>
      <p:ext uri="{BB962C8B-B14F-4D97-AF65-F5344CB8AC3E}">
        <p14:creationId xmlns:p14="http://schemas.microsoft.com/office/powerpoint/2010/main" val="31206240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30</a:t>
            </a:fld>
            <a:endParaRPr lang="cs-CZ"/>
          </a:p>
        </p:txBody>
      </p:sp>
    </p:spTree>
    <p:extLst>
      <p:ext uri="{BB962C8B-B14F-4D97-AF65-F5344CB8AC3E}">
        <p14:creationId xmlns:p14="http://schemas.microsoft.com/office/powerpoint/2010/main" val="1876837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31</a:t>
            </a:fld>
            <a:endParaRPr lang="cs-CZ"/>
          </a:p>
        </p:txBody>
      </p:sp>
    </p:spTree>
    <p:extLst>
      <p:ext uri="{BB962C8B-B14F-4D97-AF65-F5344CB8AC3E}">
        <p14:creationId xmlns:p14="http://schemas.microsoft.com/office/powerpoint/2010/main" val="10861585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32</a:t>
            </a:fld>
            <a:endParaRPr lang="cs-CZ"/>
          </a:p>
        </p:txBody>
      </p:sp>
    </p:spTree>
    <p:extLst>
      <p:ext uri="{BB962C8B-B14F-4D97-AF65-F5344CB8AC3E}">
        <p14:creationId xmlns:p14="http://schemas.microsoft.com/office/powerpoint/2010/main" val="11179534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33</a:t>
            </a:fld>
            <a:endParaRPr lang="cs-CZ"/>
          </a:p>
        </p:txBody>
      </p:sp>
    </p:spTree>
    <p:extLst>
      <p:ext uri="{BB962C8B-B14F-4D97-AF65-F5344CB8AC3E}">
        <p14:creationId xmlns:p14="http://schemas.microsoft.com/office/powerpoint/2010/main" val="7269639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34</a:t>
            </a:fld>
            <a:endParaRPr lang="cs-CZ"/>
          </a:p>
        </p:txBody>
      </p:sp>
    </p:spTree>
    <p:extLst>
      <p:ext uri="{BB962C8B-B14F-4D97-AF65-F5344CB8AC3E}">
        <p14:creationId xmlns:p14="http://schemas.microsoft.com/office/powerpoint/2010/main" val="19534273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35</a:t>
            </a:fld>
            <a:endParaRPr lang="cs-CZ"/>
          </a:p>
        </p:txBody>
      </p:sp>
    </p:spTree>
    <p:extLst>
      <p:ext uri="{BB962C8B-B14F-4D97-AF65-F5344CB8AC3E}">
        <p14:creationId xmlns:p14="http://schemas.microsoft.com/office/powerpoint/2010/main" val="27628891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36</a:t>
            </a:fld>
            <a:endParaRPr lang="cs-CZ"/>
          </a:p>
        </p:txBody>
      </p:sp>
    </p:spTree>
    <p:extLst>
      <p:ext uri="{BB962C8B-B14F-4D97-AF65-F5344CB8AC3E}">
        <p14:creationId xmlns:p14="http://schemas.microsoft.com/office/powerpoint/2010/main" val="33780925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37</a:t>
            </a:fld>
            <a:endParaRPr lang="cs-CZ"/>
          </a:p>
        </p:txBody>
      </p:sp>
    </p:spTree>
    <p:extLst>
      <p:ext uri="{BB962C8B-B14F-4D97-AF65-F5344CB8AC3E}">
        <p14:creationId xmlns:p14="http://schemas.microsoft.com/office/powerpoint/2010/main" val="12290299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38</a:t>
            </a:fld>
            <a:endParaRPr lang="cs-CZ"/>
          </a:p>
        </p:txBody>
      </p:sp>
    </p:spTree>
    <p:extLst>
      <p:ext uri="{BB962C8B-B14F-4D97-AF65-F5344CB8AC3E}">
        <p14:creationId xmlns:p14="http://schemas.microsoft.com/office/powerpoint/2010/main" val="12932589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39</a:t>
            </a:fld>
            <a:endParaRPr lang="cs-CZ"/>
          </a:p>
        </p:txBody>
      </p:sp>
    </p:spTree>
    <p:extLst>
      <p:ext uri="{BB962C8B-B14F-4D97-AF65-F5344CB8AC3E}">
        <p14:creationId xmlns:p14="http://schemas.microsoft.com/office/powerpoint/2010/main" val="3957251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a:t>
            </a:fld>
            <a:endParaRPr lang="cs-CZ"/>
          </a:p>
        </p:txBody>
      </p:sp>
    </p:spTree>
    <p:extLst>
      <p:ext uri="{BB962C8B-B14F-4D97-AF65-F5344CB8AC3E}">
        <p14:creationId xmlns:p14="http://schemas.microsoft.com/office/powerpoint/2010/main" val="3542203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5</a:t>
            </a:fld>
            <a:endParaRPr lang="cs-CZ"/>
          </a:p>
        </p:txBody>
      </p:sp>
    </p:spTree>
    <p:extLst>
      <p:ext uri="{BB962C8B-B14F-4D97-AF65-F5344CB8AC3E}">
        <p14:creationId xmlns:p14="http://schemas.microsoft.com/office/powerpoint/2010/main" val="3472693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6</a:t>
            </a:fld>
            <a:endParaRPr lang="cs-CZ"/>
          </a:p>
        </p:txBody>
      </p:sp>
    </p:spTree>
    <p:extLst>
      <p:ext uri="{BB962C8B-B14F-4D97-AF65-F5344CB8AC3E}">
        <p14:creationId xmlns:p14="http://schemas.microsoft.com/office/powerpoint/2010/main" val="561614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7</a:t>
            </a:fld>
            <a:endParaRPr lang="cs-CZ"/>
          </a:p>
        </p:txBody>
      </p:sp>
    </p:spTree>
    <p:extLst>
      <p:ext uri="{BB962C8B-B14F-4D97-AF65-F5344CB8AC3E}">
        <p14:creationId xmlns:p14="http://schemas.microsoft.com/office/powerpoint/2010/main" val="3050752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8</a:t>
            </a:fld>
            <a:endParaRPr lang="cs-CZ"/>
          </a:p>
        </p:txBody>
      </p:sp>
    </p:spTree>
    <p:extLst>
      <p:ext uri="{BB962C8B-B14F-4D97-AF65-F5344CB8AC3E}">
        <p14:creationId xmlns:p14="http://schemas.microsoft.com/office/powerpoint/2010/main" val="3265948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9</a:t>
            </a:fld>
            <a:endParaRPr lang="cs-CZ"/>
          </a:p>
        </p:txBody>
      </p:sp>
    </p:spTree>
    <p:extLst>
      <p:ext uri="{BB962C8B-B14F-4D97-AF65-F5344CB8AC3E}">
        <p14:creationId xmlns:p14="http://schemas.microsoft.com/office/powerpoint/2010/main" val="14823046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FA343-F8CD-4B91-80D5-8F976A5FC73D}"/>
              </a:ext>
            </a:extLst>
          </p:cNvPr>
          <p:cNvSpPr>
            <a:spLocks noGrp="1"/>
          </p:cNvSpPr>
          <p:nvPr>
            <p:ph type="ctrTitle"/>
          </p:nvPr>
        </p:nvSpPr>
        <p:spPr>
          <a:xfrm>
            <a:off x="703384" y="491372"/>
            <a:ext cx="9144000" cy="1817877"/>
          </a:xfrm>
        </p:spPr>
        <p:txBody>
          <a:bodyPr anchor="b">
            <a:normAutofit/>
          </a:bodyPr>
          <a:lstStyle>
            <a:lvl1pPr algn="l">
              <a:lnSpc>
                <a:spcPct val="120000"/>
              </a:lnSpc>
              <a:defRPr sz="3200"/>
            </a:lvl1pPr>
          </a:lstStyle>
          <a:p>
            <a:r>
              <a:rPr lang="en-US" dirty="0"/>
              <a:t>Click to edit Master title style</a:t>
            </a:r>
            <a:endParaRPr lang="cs-CZ" dirty="0"/>
          </a:p>
        </p:txBody>
      </p:sp>
      <p:sp>
        <p:nvSpPr>
          <p:cNvPr id="3" name="Subtitle 2">
            <a:extLst>
              <a:ext uri="{FF2B5EF4-FFF2-40B4-BE49-F238E27FC236}">
                <a16:creationId xmlns:a16="http://schemas.microsoft.com/office/drawing/2014/main" id="{4F4CF820-8C15-4B2C-8A98-0F7C6D2B5309}"/>
              </a:ext>
            </a:extLst>
          </p:cNvPr>
          <p:cNvSpPr>
            <a:spLocks noGrp="1"/>
          </p:cNvSpPr>
          <p:nvPr>
            <p:ph type="subTitle" idx="1"/>
          </p:nvPr>
        </p:nvSpPr>
        <p:spPr>
          <a:xfrm>
            <a:off x="703384" y="2679285"/>
            <a:ext cx="9144000"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cs-CZ" dirty="0"/>
          </a:p>
        </p:txBody>
      </p:sp>
      <p:sp>
        <p:nvSpPr>
          <p:cNvPr id="11" name="Footer Placeholder 10">
            <a:extLst>
              <a:ext uri="{FF2B5EF4-FFF2-40B4-BE49-F238E27FC236}">
                <a16:creationId xmlns:a16="http://schemas.microsoft.com/office/drawing/2014/main" id="{FD62E281-3647-4F0D-A47A-4C1A246EFB94}"/>
              </a:ext>
            </a:extLst>
          </p:cNvPr>
          <p:cNvSpPr>
            <a:spLocks noGrp="1"/>
          </p:cNvSpPr>
          <p:nvPr>
            <p:ph type="ftr" sz="quarter" idx="11"/>
          </p:nvPr>
        </p:nvSpPr>
        <p:spPr>
          <a:xfrm>
            <a:off x="0" y="6553200"/>
            <a:ext cx="9448800" cy="304800"/>
          </a:xfrm>
          <a:solidFill>
            <a:schemeClr val="bg1">
              <a:lumMod val="85000"/>
            </a:schemeClr>
          </a:solidFill>
        </p:spPr>
        <p:txBody>
          <a:bodyPr/>
          <a:lstStyle>
            <a:lvl1pPr marL="2743200" algn="l">
              <a:defRPr sz="1400">
                <a:solidFill>
                  <a:schemeClr val="tx1"/>
                </a:solidFill>
              </a:defRPr>
            </a:lvl1pPr>
          </a:lstStyle>
          <a:p>
            <a:endParaRPr lang="cs-CZ" dirty="0"/>
          </a:p>
        </p:txBody>
      </p:sp>
      <p:sp>
        <p:nvSpPr>
          <p:cNvPr id="12" name="Slide Number Placeholder 11">
            <a:extLst>
              <a:ext uri="{FF2B5EF4-FFF2-40B4-BE49-F238E27FC236}">
                <a16:creationId xmlns:a16="http://schemas.microsoft.com/office/drawing/2014/main" id="{850E99B9-1540-41C4-ACB1-BA6B98774206}"/>
              </a:ext>
            </a:extLst>
          </p:cNvPr>
          <p:cNvSpPr>
            <a:spLocks noGrp="1"/>
          </p:cNvSpPr>
          <p:nvPr>
            <p:ph type="sldNum" sz="quarter" idx="12"/>
          </p:nvPr>
        </p:nvSpPr>
        <p:spPr>
          <a:xfrm>
            <a:off x="9448800" y="6553200"/>
            <a:ext cx="2743200" cy="304800"/>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214394728"/>
      </p:ext>
    </p:extLst>
  </p:cSld>
  <p:clrMapOvr>
    <a:masterClrMapping/>
  </p:clrMapOvr>
  <p:extLst>
    <p:ext uri="{DCECCB84-F9BA-43D5-87BE-67443E8EF086}">
      <p15:sldGuideLst xmlns:p15="http://schemas.microsoft.com/office/powerpoint/2012/main">
        <p15:guide id="1" orient="horz" pos="4128" userDrawn="1">
          <p15:clr>
            <a:srgbClr val="FBAE40"/>
          </p15:clr>
        </p15:guide>
        <p15:guide id="2" pos="595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C36F-FB40-46CF-BA4E-D7BFB0ABF83F}"/>
              </a:ext>
            </a:extLst>
          </p:cNvPr>
          <p:cNvSpPr>
            <a:spLocks noGrp="1"/>
          </p:cNvSpPr>
          <p:nvPr>
            <p:ph type="title"/>
          </p:nvPr>
        </p:nvSpPr>
        <p:spPr>
          <a:xfrm>
            <a:off x="0" y="-1"/>
            <a:ext cx="12487564" cy="681037"/>
          </a:xfrm>
          <a:solidFill>
            <a:schemeClr val="bg1">
              <a:lumMod val="85000"/>
            </a:schemeClr>
          </a:solidFill>
        </p:spPr>
        <p:txBody>
          <a:bodyPr>
            <a:normAutofit/>
          </a:bodyPr>
          <a:lstStyle>
            <a:lvl1pPr marL="274320">
              <a:defRPr sz="2400">
                <a:solidFill>
                  <a:schemeClr val="tx1"/>
                </a:solidFill>
              </a:defRPr>
            </a:lvl1pPr>
          </a:lstStyle>
          <a:p>
            <a:r>
              <a:rPr lang="en-US" dirty="0"/>
              <a:t>Click to edit Master title style</a:t>
            </a:r>
            <a:endParaRPr lang="cs-CZ" dirty="0"/>
          </a:p>
        </p:txBody>
      </p:sp>
      <p:sp>
        <p:nvSpPr>
          <p:cNvPr id="3" name="Content Placeholder 2">
            <a:extLst>
              <a:ext uri="{FF2B5EF4-FFF2-40B4-BE49-F238E27FC236}">
                <a16:creationId xmlns:a16="http://schemas.microsoft.com/office/drawing/2014/main" id="{A660F4F2-E764-49C1-B617-A9D8BD31E161}"/>
              </a:ext>
            </a:extLst>
          </p:cNvPr>
          <p:cNvSpPr>
            <a:spLocks noGrp="1"/>
          </p:cNvSpPr>
          <p:nvPr>
            <p:ph idx="1"/>
          </p:nvPr>
        </p:nvSpPr>
        <p:spPr>
          <a:xfrm>
            <a:off x="838200" y="1105189"/>
            <a:ext cx="10515600" cy="4351338"/>
          </a:xfrm>
        </p:spPr>
        <p:txBody>
          <a:bodyPr/>
          <a:lstStyle>
            <a:lvl1pPr marL="0" indent="0">
              <a:buNone/>
              <a:defRPr sz="2000"/>
            </a:lvl1pPr>
            <a:lvl2pPr>
              <a:defRPr sz="1800"/>
            </a:lvl2pPr>
            <a:lvl3pPr>
              <a:defRPr sz="16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cs-CZ" dirty="0"/>
          </a:p>
        </p:txBody>
      </p:sp>
      <p:sp>
        <p:nvSpPr>
          <p:cNvPr id="5" name="Footer Placeholder 4">
            <a:extLst>
              <a:ext uri="{FF2B5EF4-FFF2-40B4-BE49-F238E27FC236}">
                <a16:creationId xmlns:a16="http://schemas.microsoft.com/office/drawing/2014/main" id="{96D39BB4-1FF4-4FE1-ACFD-B24B7C1DEED7}"/>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sz="1400">
                <a:solidFill>
                  <a:schemeClr val="tx1"/>
                </a:solidFill>
              </a:defRPr>
            </a:lvl1pPr>
          </a:lstStyle>
          <a:p>
            <a:endParaRPr lang="cs-CZ" dirty="0"/>
          </a:p>
        </p:txBody>
      </p:sp>
      <p:sp>
        <p:nvSpPr>
          <p:cNvPr id="6" name="Slide Number Placeholder 5">
            <a:extLst>
              <a:ext uri="{FF2B5EF4-FFF2-40B4-BE49-F238E27FC236}">
                <a16:creationId xmlns:a16="http://schemas.microsoft.com/office/drawing/2014/main" id="{935D74CB-2F32-4865-8731-CCEF1DE74073}"/>
              </a:ext>
            </a:extLst>
          </p:cNvPr>
          <p:cNvSpPr>
            <a:spLocks noGrp="1"/>
          </p:cNvSpPr>
          <p:nvPr>
            <p:ph type="sldNum" sz="quarter" idx="12"/>
          </p:nvPr>
        </p:nvSpPr>
        <p:spPr>
          <a:xfrm>
            <a:off x="9448800" y="6578082"/>
            <a:ext cx="2743200" cy="279918"/>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3911198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8A487-18A5-4BE2-BB06-FC58A62155D0}"/>
              </a:ext>
            </a:extLst>
          </p:cNvPr>
          <p:cNvSpPr>
            <a:spLocks noGrp="1"/>
          </p:cNvSpPr>
          <p:nvPr>
            <p:ph type="title"/>
          </p:nvPr>
        </p:nvSpPr>
        <p:spPr>
          <a:xfrm>
            <a:off x="831850" y="1709738"/>
            <a:ext cx="10515600" cy="2852737"/>
          </a:xfrm>
        </p:spPr>
        <p:txBody>
          <a:bodyPr anchor="b">
            <a:normAutofit/>
          </a:bodyPr>
          <a:lstStyle>
            <a:lvl1pPr>
              <a:defRPr sz="3400" baseline="0"/>
            </a:lvl1pPr>
          </a:lstStyle>
          <a:p>
            <a:r>
              <a:rPr lang="en-US" dirty="0"/>
              <a:t>Click to edit Master title style</a:t>
            </a:r>
            <a:endParaRPr lang="cs-CZ" dirty="0"/>
          </a:p>
        </p:txBody>
      </p:sp>
      <p:sp>
        <p:nvSpPr>
          <p:cNvPr id="3" name="Text Placeholder 2">
            <a:extLst>
              <a:ext uri="{FF2B5EF4-FFF2-40B4-BE49-F238E27FC236}">
                <a16:creationId xmlns:a16="http://schemas.microsoft.com/office/drawing/2014/main" id="{873DC456-583F-4996-A362-D4B2CEC451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B92D7CA-4D29-4535-8BFA-A4B25906744F}"/>
              </a:ext>
            </a:extLst>
          </p:cNvPr>
          <p:cNvSpPr>
            <a:spLocks noGrp="1"/>
          </p:cNvSpPr>
          <p:nvPr>
            <p:ph type="sldNum" sz="quarter" idx="12"/>
          </p:nvPr>
        </p:nvSpPr>
        <p:spPr>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
        <p:nvSpPr>
          <p:cNvPr id="7" name="Footer Placeholder 4">
            <a:extLst>
              <a:ext uri="{FF2B5EF4-FFF2-40B4-BE49-F238E27FC236}">
                <a16:creationId xmlns:a16="http://schemas.microsoft.com/office/drawing/2014/main" id="{3B189797-3953-4F5D-877B-7A93E60C5034}"/>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a:solidFill>
                  <a:schemeClr val="tx1"/>
                </a:solidFill>
              </a:defRPr>
            </a:lvl1pPr>
          </a:lstStyle>
          <a:p>
            <a:endParaRPr lang="cs-CZ" dirty="0"/>
          </a:p>
        </p:txBody>
      </p:sp>
    </p:spTree>
    <p:extLst>
      <p:ext uri="{BB962C8B-B14F-4D97-AF65-F5344CB8AC3E}">
        <p14:creationId xmlns:p14="http://schemas.microsoft.com/office/powerpoint/2010/main" val="1517459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Outro">
    <p:bg>
      <p:bgPr>
        <a:solidFill>
          <a:srgbClr val="23373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61AA8-01C8-4783-AFEE-64DCA4FEBCE3}"/>
              </a:ext>
            </a:extLst>
          </p:cNvPr>
          <p:cNvSpPr>
            <a:spLocks noGrp="1"/>
          </p:cNvSpPr>
          <p:nvPr>
            <p:ph type="title"/>
          </p:nvPr>
        </p:nvSpPr>
        <p:spPr>
          <a:xfrm>
            <a:off x="975360" y="3794125"/>
            <a:ext cx="10515600" cy="1325563"/>
          </a:xfrm>
          <a:solidFill>
            <a:srgbClr val="23373B"/>
          </a:solidFill>
        </p:spPr>
        <p:txBody>
          <a:bodyPr>
            <a:normAutofit/>
          </a:bodyPr>
          <a:lstStyle>
            <a:lvl1pPr algn="ctr">
              <a:defRPr sz="3600" baseline="0">
                <a:solidFill>
                  <a:schemeClr val="bg1"/>
                </a:solidFill>
              </a:defRPr>
            </a:lvl1pPr>
          </a:lstStyle>
          <a:p>
            <a:r>
              <a:rPr lang="en-US" dirty="0"/>
              <a:t>Click to edit Master title style</a:t>
            </a:r>
            <a:endParaRPr lang="cs-CZ" dirty="0"/>
          </a:p>
        </p:txBody>
      </p:sp>
      <p:sp>
        <p:nvSpPr>
          <p:cNvPr id="5" name="Slide Number Placeholder 4">
            <a:extLst>
              <a:ext uri="{FF2B5EF4-FFF2-40B4-BE49-F238E27FC236}">
                <a16:creationId xmlns:a16="http://schemas.microsoft.com/office/drawing/2014/main" id="{1EF3AB4D-DC5C-41FB-81BF-8BC570B15F0F}"/>
              </a:ext>
            </a:extLst>
          </p:cNvPr>
          <p:cNvSpPr>
            <a:spLocks noGrp="1"/>
          </p:cNvSpPr>
          <p:nvPr>
            <p:ph type="sldNum" sz="quarter" idx="12"/>
          </p:nvPr>
        </p:nvSpPr>
        <p:spPr>
          <a:xfrm>
            <a:off x="9448800" y="6568751"/>
            <a:ext cx="2743199" cy="289248"/>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
        <p:nvSpPr>
          <p:cNvPr id="6" name="Footer Placeholder 4">
            <a:extLst>
              <a:ext uri="{FF2B5EF4-FFF2-40B4-BE49-F238E27FC236}">
                <a16:creationId xmlns:a16="http://schemas.microsoft.com/office/drawing/2014/main" id="{8391CD50-3AE7-435F-B3BF-0B4F9FA5DE40}"/>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sz="1400">
                <a:solidFill>
                  <a:schemeClr val="tx1"/>
                </a:solidFill>
              </a:defRPr>
            </a:lvl1pPr>
          </a:lstStyle>
          <a:p>
            <a:endParaRPr lang="cs-CZ" dirty="0"/>
          </a:p>
        </p:txBody>
      </p:sp>
    </p:spTree>
    <p:extLst>
      <p:ext uri="{BB962C8B-B14F-4D97-AF65-F5344CB8AC3E}">
        <p14:creationId xmlns:p14="http://schemas.microsoft.com/office/powerpoint/2010/main" val="35316985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33612D-5967-4E8B-ABFF-DDFED3A127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cs-CZ"/>
          </a:p>
        </p:txBody>
      </p:sp>
      <p:sp>
        <p:nvSpPr>
          <p:cNvPr id="3" name="Text Placeholder 2">
            <a:extLst>
              <a:ext uri="{FF2B5EF4-FFF2-40B4-BE49-F238E27FC236}">
                <a16:creationId xmlns:a16="http://schemas.microsoft.com/office/drawing/2014/main" id="{D266D671-F42C-420C-B33C-94E87A0884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cs-CZ" dirty="0"/>
          </a:p>
        </p:txBody>
      </p:sp>
      <p:sp>
        <p:nvSpPr>
          <p:cNvPr id="5" name="Footer Placeholder 4">
            <a:extLst>
              <a:ext uri="{FF2B5EF4-FFF2-40B4-BE49-F238E27FC236}">
                <a16:creationId xmlns:a16="http://schemas.microsoft.com/office/drawing/2014/main" id="{DC17D913-A7C6-4243-A0B7-06586CD13B9C}"/>
              </a:ext>
            </a:extLst>
          </p:cNvPr>
          <p:cNvSpPr>
            <a:spLocks noGrp="1"/>
          </p:cNvSpPr>
          <p:nvPr>
            <p:ph type="ftr" sz="quarter" idx="3"/>
          </p:nvPr>
        </p:nvSpPr>
        <p:spPr>
          <a:xfrm>
            <a:off x="0" y="6568751"/>
            <a:ext cx="9448800" cy="289249"/>
          </a:xfrm>
          <a:prstGeom prst="rect">
            <a:avLst/>
          </a:prstGeom>
        </p:spPr>
        <p:txBody>
          <a:bodyPr vert="horz" lIns="91440" tIns="45720" rIns="91440" bIns="45720" rtlCol="0" anchor="ctr"/>
          <a:lstStyle>
            <a:lvl1pPr algn="ctr">
              <a:defRPr sz="1400">
                <a:solidFill>
                  <a:schemeClr val="tx1">
                    <a:tint val="75000"/>
                  </a:schemeClr>
                </a:solidFill>
              </a:defRPr>
            </a:lvl1pPr>
          </a:lstStyle>
          <a:p>
            <a:endParaRPr lang="cs-CZ" dirty="0"/>
          </a:p>
        </p:txBody>
      </p:sp>
      <p:sp>
        <p:nvSpPr>
          <p:cNvPr id="6" name="Slide Number Placeholder 5">
            <a:extLst>
              <a:ext uri="{FF2B5EF4-FFF2-40B4-BE49-F238E27FC236}">
                <a16:creationId xmlns:a16="http://schemas.microsoft.com/office/drawing/2014/main" id="{3A3B261C-335C-4084-B845-909AAB17F9F9}"/>
              </a:ext>
            </a:extLst>
          </p:cNvPr>
          <p:cNvSpPr>
            <a:spLocks noGrp="1"/>
          </p:cNvSpPr>
          <p:nvPr>
            <p:ph type="sldNum" sz="quarter" idx="4"/>
          </p:nvPr>
        </p:nvSpPr>
        <p:spPr>
          <a:xfrm>
            <a:off x="9448800" y="6568751"/>
            <a:ext cx="2743200" cy="289248"/>
          </a:xfrm>
          <a:prstGeom prst="rect">
            <a:avLst/>
          </a:prstGeom>
        </p:spPr>
        <p:txBody>
          <a:bodyPr vert="horz" lIns="91440" tIns="45720" rIns="91440" bIns="45720" rtlCol="0" anchor="ctr"/>
          <a:lstStyle>
            <a:lvl1pPr algn="r">
              <a:defRPr sz="1400">
                <a:solidFill>
                  <a:schemeClr val="tx1">
                    <a:tint val="75000"/>
                  </a:schemeClr>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3548208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0"/>
        </a:spcAft>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12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damariszurell.github.io/SDM-Intro/"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journals.ku.edu/jbi/article/view/15016"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image" Target="../media/image31.jpeg"/></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www.worldclim.org/"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https://chelsa-climate.org/"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15.emf"/><Relationship Id="rId7" Type="http://schemas.openxmlformats.org/officeDocument/2006/relationships/image" Target="../media/image42.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jpeg"/><Relationship Id="rId10" Type="http://schemas.openxmlformats.org/officeDocument/2006/relationships/image" Target="../media/image45.jpeg"/><Relationship Id="rId4" Type="http://schemas.openxmlformats.org/officeDocument/2006/relationships/image" Target="../media/image39.png"/><Relationship Id="rId9" Type="http://schemas.openxmlformats.org/officeDocument/2006/relationships/image" Target="../media/image44.jpeg"/></Relationships>
</file>

<file path=ppt/slides/_rels/slide2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29.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land.copernicus.eu/pan-european/corine-land-cover"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hyperlink" Target="http://www.earthenv.org/landcover"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Biome"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Biome"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3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s>
</file>

<file path=ppt/slides/_rels/slide36.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60.jpeg"/><Relationship Id="rId4" Type="http://schemas.openxmlformats.org/officeDocument/2006/relationships/image" Target="../media/image59.jpeg"/></Relationships>
</file>

<file path=ppt/slides/_rels/slide3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3.gif"/></Relationships>
</file>

<file path=ppt/slides/_rels/slide38.xml.rels><?xml version="1.0" encoding="UTF-8" standalone="yes"?>
<Relationships xmlns="http://schemas.openxmlformats.org/package/2006/relationships"><Relationship Id="rId3" Type="http://schemas.openxmlformats.org/officeDocument/2006/relationships/hyperlink" Target="https://sedac.ciesin.columbia.edu/"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hyperlink" Target="http://www.zo.utexas.edu/courses/bio373/chapters/Chapter13/Chapter13.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5EF1B-03B5-4BEB-84ED-1DE8303A9A3A}"/>
              </a:ext>
            </a:extLst>
          </p:cNvPr>
          <p:cNvSpPr>
            <a:spLocks noGrp="1"/>
          </p:cNvSpPr>
          <p:nvPr>
            <p:ph type="ctrTitle"/>
          </p:nvPr>
        </p:nvSpPr>
        <p:spPr>
          <a:xfrm>
            <a:off x="1240413" y="383268"/>
            <a:ext cx="8745416" cy="1817877"/>
          </a:xfrm>
        </p:spPr>
        <p:txBody>
          <a:bodyPr>
            <a:normAutofit/>
          </a:bodyPr>
          <a:lstStyle/>
          <a:p>
            <a:r>
              <a:rPr lang="en-US" sz="2800" b="1" dirty="0"/>
              <a:t>What drives species distributions?</a:t>
            </a:r>
            <a:endParaRPr lang="cs-CZ" sz="2800" b="1" dirty="0"/>
          </a:p>
        </p:txBody>
      </p:sp>
      <p:sp>
        <p:nvSpPr>
          <p:cNvPr id="3" name="Subtitle 2">
            <a:extLst>
              <a:ext uri="{FF2B5EF4-FFF2-40B4-BE49-F238E27FC236}">
                <a16:creationId xmlns:a16="http://schemas.microsoft.com/office/drawing/2014/main" id="{ABCCC8FF-9181-4D87-9E04-8C3A7E8D8CC2}"/>
              </a:ext>
            </a:extLst>
          </p:cNvPr>
          <p:cNvSpPr>
            <a:spLocks noGrp="1"/>
          </p:cNvSpPr>
          <p:nvPr>
            <p:ph type="subTitle" idx="1"/>
          </p:nvPr>
        </p:nvSpPr>
        <p:spPr>
          <a:xfrm>
            <a:off x="1240413" y="2628265"/>
            <a:ext cx="2229002" cy="449101"/>
          </a:xfrm>
        </p:spPr>
        <p:txBody>
          <a:bodyPr>
            <a:normAutofit/>
          </a:bodyPr>
          <a:lstStyle/>
          <a:p>
            <a:r>
              <a:rPr lang="en-US" sz="2400" dirty="0"/>
              <a:t>Petr Keil</a:t>
            </a:r>
          </a:p>
        </p:txBody>
      </p:sp>
      <p:cxnSp>
        <p:nvCxnSpPr>
          <p:cNvPr id="17" name="Straight Connector 16">
            <a:extLst>
              <a:ext uri="{FF2B5EF4-FFF2-40B4-BE49-F238E27FC236}">
                <a16:creationId xmlns:a16="http://schemas.microsoft.com/office/drawing/2014/main" id="{D4FB1F63-3AAC-4310-934E-A4A753AF4C86}"/>
              </a:ext>
            </a:extLst>
          </p:cNvPr>
          <p:cNvCxnSpPr>
            <a:cxnSpLocks/>
          </p:cNvCxnSpPr>
          <p:nvPr/>
        </p:nvCxnSpPr>
        <p:spPr>
          <a:xfrm>
            <a:off x="1354153" y="2393005"/>
            <a:ext cx="1157591"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2" name="Slide Number Placeholder 3">
            <a:extLst>
              <a:ext uri="{FF2B5EF4-FFF2-40B4-BE49-F238E27FC236}">
                <a16:creationId xmlns:a16="http://schemas.microsoft.com/office/drawing/2014/main" id="{C96E7C3A-0332-4F09-993A-47180DC9A973}"/>
              </a:ext>
            </a:extLst>
          </p:cNvPr>
          <p:cNvSpPr>
            <a:spLocks noGrp="1"/>
          </p:cNvSpPr>
          <p:nvPr>
            <p:ph type="sldNum" sz="quarter" idx="12"/>
          </p:nvPr>
        </p:nvSpPr>
        <p:spPr>
          <a:xfrm>
            <a:off x="9448800" y="6578082"/>
            <a:ext cx="2743200" cy="279918"/>
          </a:xfrm>
        </p:spPr>
        <p:txBody>
          <a:bodyPr/>
          <a:lstStyle/>
          <a:p>
            <a:fld id="{613B397D-D41F-492E-ABE2-B3390F73867D}" type="slidenum">
              <a:rPr lang="cs-CZ" smtClean="0"/>
              <a:t>1</a:t>
            </a:fld>
            <a:endParaRPr lang="cs-CZ" dirty="0"/>
          </a:p>
        </p:txBody>
      </p:sp>
      <p:sp>
        <p:nvSpPr>
          <p:cNvPr id="13" name="Footer Placeholder 7">
            <a:extLst>
              <a:ext uri="{FF2B5EF4-FFF2-40B4-BE49-F238E27FC236}">
                <a16:creationId xmlns:a16="http://schemas.microsoft.com/office/drawing/2014/main" id="{C7787912-A4E1-4F60-A84F-A391EC458E28}"/>
              </a:ext>
            </a:extLst>
          </p:cNvPr>
          <p:cNvSpPr>
            <a:spLocks noGrp="1"/>
          </p:cNvSpPr>
          <p:nvPr>
            <p:ph type="ftr" sz="quarter" idx="11"/>
          </p:nvPr>
        </p:nvSpPr>
        <p:spPr>
          <a:xfrm>
            <a:off x="1" y="6578082"/>
            <a:ext cx="9448800" cy="279918"/>
          </a:xfrm>
        </p:spPr>
        <p:txBody>
          <a:bodyPr/>
          <a:lstStyle/>
          <a:p>
            <a:endParaRPr lang="cs-CZ" dirty="0"/>
          </a:p>
        </p:txBody>
      </p:sp>
      <p:grpSp>
        <p:nvGrpSpPr>
          <p:cNvPr id="16" name="Group 15">
            <a:extLst>
              <a:ext uri="{FF2B5EF4-FFF2-40B4-BE49-F238E27FC236}">
                <a16:creationId xmlns:a16="http://schemas.microsoft.com/office/drawing/2014/main" id="{0528905D-5962-40B2-9A18-12AB2A27B250}"/>
              </a:ext>
            </a:extLst>
          </p:cNvPr>
          <p:cNvGrpSpPr/>
          <p:nvPr/>
        </p:nvGrpSpPr>
        <p:grpSpPr>
          <a:xfrm>
            <a:off x="1115292" y="3567816"/>
            <a:ext cx="9448800" cy="2627582"/>
            <a:chOff x="-2607013" y="1709738"/>
            <a:chExt cx="13492265" cy="3752014"/>
          </a:xfrm>
        </p:grpSpPr>
        <p:pic>
          <p:nvPicPr>
            <p:cNvPr id="18" name="Picture 17">
              <a:extLst>
                <a:ext uri="{FF2B5EF4-FFF2-40B4-BE49-F238E27FC236}">
                  <a16:creationId xmlns:a16="http://schemas.microsoft.com/office/drawing/2014/main" id="{9A0726D1-CE17-4958-AC97-7FBA89E04E5B}"/>
                </a:ext>
              </a:extLst>
            </p:cNvPr>
            <p:cNvPicPr>
              <a:picLocks noChangeAspect="1"/>
            </p:cNvPicPr>
            <p:nvPr/>
          </p:nvPicPr>
          <p:blipFill rotWithShape="1">
            <a:blip r:embed="rId3">
              <a:extLst>
                <a:ext uri="{28A0092B-C50C-407E-A947-70E740481C1C}">
                  <a14:useLocalDpi xmlns:a14="http://schemas.microsoft.com/office/drawing/2010/main" val="0"/>
                </a:ext>
              </a:extLst>
            </a:blip>
            <a:srcRect l="-689"/>
            <a:stretch/>
          </p:blipFill>
          <p:spPr>
            <a:xfrm>
              <a:off x="-2607013" y="1709738"/>
              <a:ext cx="13492265" cy="3752014"/>
            </a:xfrm>
            <a:prstGeom prst="rect">
              <a:avLst/>
            </a:prstGeom>
          </p:spPr>
        </p:pic>
        <p:sp>
          <p:nvSpPr>
            <p:cNvPr id="19" name="Oval 18">
              <a:extLst>
                <a:ext uri="{FF2B5EF4-FFF2-40B4-BE49-F238E27FC236}">
                  <a16:creationId xmlns:a16="http://schemas.microsoft.com/office/drawing/2014/main" id="{C8D3E722-E158-46B3-BA86-C088C3D587B3}"/>
                </a:ext>
              </a:extLst>
            </p:cNvPr>
            <p:cNvSpPr/>
            <p:nvPr/>
          </p:nvSpPr>
          <p:spPr>
            <a:xfrm>
              <a:off x="4381574" y="1924337"/>
              <a:ext cx="3118251" cy="3116966"/>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93AB7B6-CCC4-4639-894A-BFB17097C5DE}"/>
                </a:ext>
              </a:extLst>
            </p:cNvPr>
            <p:cNvSpPr/>
            <p:nvPr/>
          </p:nvSpPr>
          <p:spPr>
            <a:xfrm>
              <a:off x="7767001" y="1957365"/>
              <a:ext cx="3118251" cy="3116969"/>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85926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Fundamental vs. realized niche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10</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8535157" cy="338554"/>
          </a:xfrm>
          <a:prstGeom prst="rect">
            <a:avLst/>
          </a:prstGeom>
          <a:noFill/>
        </p:spPr>
        <p:txBody>
          <a:bodyPr wrap="none" rtlCol="0">
            <a:spAutoFit/>
          </a:bodyPr>
          <a:lstStyle/>
          <a:p>
            <a:r>
              <a:rPr lang="en-US" sz="1600" dirty="0"/>
              <a:t>Townsend Peterson et al. (2011)  </a:t>
            </a:r>
            <a:r>
              <a:rPr lang="en-US" sz="1600" i="1" dirty="0"/>
              <a:t>Ecological Niches and Geographic Distributions</a:t>
            </a:r>
            <a:r>
              <a:rPr lang="en-US" sz="1600" dirty="0"/>
              <a:t>. Princeton</a:t>
            </a:r>
            <a:endParaRPr lang="en-US" sz="1600" i="1" dirty="0"/>
          </a:p>
        </p:txBody>
      </p:sp>
      <p:sp>
        <p:nvSpPr>
          <p:cNvPr id="14" name="TextBox 13">
            <a:extLst>
              <a:ext uri="{FF2B5EF4-FFF2-40B4-BE49-F238E27FC236}">
                <a16:creationId xmlns:a16="http://schemas.microsoft.com/office/drawing/2014/main" id="{B193FE3F-BD83-FCB5-ED9B-E1A5FE0F17CF}"/>
              </a:ext>
            </a:extLst>
          </p:cNvPr>
          <p:cNvSpPr txBox="1"/>
          <p:nvPr/>
        </p:nvSpPr>
        <p:spPr>
          <a:xfrm>
            <a:off x="7643673" y="1181814"/>
            <a:ext cx="3878739" cy="2031325"/>
          </a:xfrm>
          <a:prstGeom prst="rect">
            <a:avLst/>
          </a:prstGeom>
          <a:noFill/>
        </p:spPr>
        <p:txBody>
          <a:bodyPr wrap="square">
            <a:spAutoFit/>
          </a:bodyPr>
          <a:lstStyle/>
          <a:p>
            <a:r>
              <a:rPr lang="en-US" dirty="0">
                <a:solidFill>
                  <a:srgbClr val="333333"/>
                </a:solidFill>
                <a:latin typeface="Helvetica Neue"/>
              </a:rPr>
              <a:t>Hutchinson:</a:t>
            </a:r>
          </a:p>
          <a:p>
            <a:pPr marL="285750" indent="-285750">
              <a:buFont typeface="Arial" panose="020B0604020202020204" pitchFamily="34" charset="0"/>
              <a:buChar char="•"/>
            </a:pPr>
            <a:r>
              <a:rPr lang="en-US" b="1" dirty="0">
                <a:solidFill>
                  <a:srgbClr val="333333"/>
                </a:solidFill>
                <a:latin typeface="Helvetica Neue"/>
              </a:rPr>
              <a:t>Fundamental niche </a:t>
            </a:r>
            <a:r>
              <a:rPr lang="en-US" dirty="0">
                <a:solidFill>
                  <a:srgbClr val="333333"/>
                </a:solidFill>
                <a:latin typeface="Helvetica Neue"/>
              </a:rPr>
              <a:t>= a set of all </a:t>
            </a:r>
            <a:r>
              <a:rPr lang="en-US" dirty="0" err="1">
                <a:solidFill>
                  <a:srgbClr val="333333"/>
                </a:solidFill>
                <a:latin typeface="Helvetica Neue"/>
              </a:rPr>
              <a:t>scenopoetic</a:t>
            </a:r>
            <a:r>
              <a:rPr lang="en-US" dirty="0">
                <a:solidFill>
                  <a:srgbClr val="333333"/>
                </a:solidFill>
                <a:latin typeface="Helvetica Neue"/>
              </a:rPr>
              <a:t> variables where species can </a:t>
            </a:r>
            <a:r>
              <a:rPr lang="en-US" u="sng" dirty="0">
                <a:solidFill>
                  <a:srgbClr val="333333"/>
                </a:solidFill>
                <a:latin typeface="Helvetica Neue"/>
              </a:rPr>
              <a:t>potentially</a:t>
            </a:r>
            <a:r>
              <a:rPr lang="en-US" dirty="0">
                <a:solidFill>
                  <a:srgbClr val="333333"/>
                </a:solidFill>
                <a:latin typeface="Helvetica Neue"/>
              </a:rPr>
              <a:t> exist </a:t>
            </a:r>
          </a:p>
          <a:p>
            <a:pPr marL="285750" indent="-285750">
              <a:buFont typeface="Arial" panose="020B0604020202020204" pitchFamily="34" charset="0"/>
              <a:buChar char="•"/>
            </a:pPr>
            <a:r>
              <a:rPr lang="en-US" b="1" dirty="0">
                <a:solidFill>
                  <a:srgbClr val="333333"/>
                </a:solidFill>
                <a:latin typeface="Helvetica Neue"/>
              </a:rPr>
              <a:t>Realized niche </a:t>
            </a:r>
            <a:r>
              <a:rPr lang="en-US" dirty="0">
                <a:solidFill>
                  <a:srgbClr val="333333"/>
                </a:solidFill>
                <a:latin typeface="Helvetica Neue"/>
              </a:rPr>
              <a:t>= subset of fundamental niche where the species </a:t>
            </a:r>
            <a:r>
              <a:rPr lang="en-US" u="sng" dirty="0">
                <a:solidFill>
                  <a:srgbClr val="333333"/>
                </a:solidFill>
                <a:latin typeface="Helvetica Neue"/>
              </a:rPr>
              <a:t>really</a:t>
            </a:r>
            <a:r>
              <a:rPr lang="en-US" dirty="0">
                <a:solidFill>
                  <a:srgbClr val="333333"/>
                </a:solidFill>
                <a:latin typeface="Helvetica Neue"/>
              </a:rPr>
              <a:t> can be found</a:t>
            </a:r>
          </a:p>
        </p:txBody>
      </p:sp>
      <p:pic>
        <p:nvPicPr>
          <p:cNvPr id="15" name="Picture 14">
            <a:extLst>
              <a:ext uri="{FF2B5EF4-FFF2-40B4-BE49-F238E27FC236}">
                <a16:creationId xmlns:a16="http://schemas.microsoft.com/office/drawing/2014/main" id="{B1F7DCA1-9293-E197-E88C-707FF28BD9A9}"/>
              </a:ext>
            </a:extLst>
          </p:cNvPr>
          <p:cNvPicPr>
            <a:picLocks noChangeAspect="1"/>
          </p:cNvPicPr>
          <p:nvPr/>
        </p:nvPicPr>
        <p:blipFill rotWithShape="1">
          <a:blip r:embed="rId3">
            <a:extLst>
              <a:ext uri="{28A0092B-C50C-407E-A947-70E740481C1C}">
                <a14:useLocalDpi xmlns:a14="http://schemas.microsoft.com/office/drawing/2010/main" val="0"/>
              </a:ext>
            </a:extLst>
          </a:blip>
          <a:srcRect l="53690" b="33630"/>
          <a:stretch/>
        </p:blipFill>
        <p:spPr>
          <a:xfrm>
            <a:off x="4447990" y="901944"/>
            <a:ext cx="2915842" cy="3050970"/>
          </a:xfrm>
          <a:prstGeom prst="rect">
            <a:avLst/>
          </a:prstGeom>
        </p:spPr>
      </p:pic>
      <p:sp>
        <p:nvSpPr>
          <p:cNvPr id="16" name="TextBox 15">
            <a:extLst>
              <a:ext uri="{FF2B5EF4-FFF2-40B4-BE49-F238E27FC236}">
                <a16:creationId xmlns:a16="http://schemas.microsoft.com/office/drawing/2014/main" id="{94D82D95-31F2-D58E-DFE7-163E3E413FE0}"/>
              </a:ext>
            </a:extLst>
          </p:cNvPr>
          <p:cNvSpPr txBox="1"/>
          <p:nvPr/>
        </p:nvSpPr>
        <p:spPr>
          <a:xfrm>
            <a:off x="5302710" y="3583582"/>
            <a:ext cx="1479957" cy="369332"/>
          </a:xfrm>
          <a:prstGeom prst="rect">
            <a:avLst/>
          </a:prstGeom>
          <a:solidFill>
            <a:schemeClr val="bg1"/>
          </a:solidFill>
        </p:spPr>
        <p:txBody>
          <a:bodyPr wrap="none" rtlCol="0">
            <a:spAutoFit/>
          </a:bodyPr>
          <a:lstStyle/>
          <a:p>
            <a:r>
              <a:rPr lang="en-US" dirty="0">
                <a:solidFill>
                  <a:srgbClr val="FF0000"/>
                </a:solidFill>
              </a:rPr>
              <a:t>Temperature</a:t>
            </a:r>
          </a:p>
        </p:txBody>
      </p:sp>
      <p:sp>
        <p:nvSpPr>
          <p:cNvPr id="17" name="TextBox 16">
            <a:extLst>
              <a:ext uri="{FF2B5EF4-FFF2-40B4-BE49-F238E27FC236}">
                <a16:creationId xmlns:a16="http://schemas.microsoft.com/office/drawing/2014/main" id="{EEEF70F8-8395-A6D9-8571-29C9A3BE5812}"/>
              </a:ext>
            </a:extLst>
          </p:cNvPr>
          <p:cNvSpPr txBox="1"/>
          <p:nvPr/>
        </p:nvSpPr>
        <p:spPr>
          <a:xfrm rot="16200000">
            <a:off x="3905534" y="2255502"/>
            <a:ext cx="1454244" cy="369332"/>
          </a:xfrm>
          <a:prstGeom prst="rect">
            <a:avLst/>
          </a:prstGeom>
          <a:solidFill>
            <a:schemeClr val="bg1"/>
          </a:solidFill>
        </p:spPr>
        <p:txBody>
          <a:bodyPr wrap="none" rtlCol="0">
            <a:spAutoFit/>
          </a:bodyPr>
          <a:lstStyle/>
          <a:p>
            <a:r>
              <a:rPr lang="en-US" dirty="0">
                <a:solidFill>
                  <a:srgbClr val="FF0000"/>
                </a:solidFill>
              </a:rPr>
              <a:t>Precipitation</a:t>
            </a:r>
          </a:p>
        </p:txBody>
      </p:sp>
    </p:spTree>
    <p:extLst>
      <p:ext uri="{BB962C8B-B14F-4D97-AF65-F5344CB8AC3E}">
        <p14:creationId xmlns:p14="http://schemas.microsoft.com/office/powerpoint/2010/main" val="1476805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Potential vs realized geographic range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11</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8535157" cy="338554"/>
          </a:xfrm>
          <a:prstGeom prst="rect">
            <a:avLst/>
          </a:prstGeom>
          <a:noFill/>
        </p:spPr>
        <p:txBody>
          <a:bodyPr wrap="none" rtlCol="0">
            <a:spAutoFit/>
          </a:bodyPr>
          <a:lstStyle/>
          <a:p>
            <a:r>
              <a:rPr lang="en-US" sz="1600" dirty="0"/>
              <a:t>Townsend Peterson et al. (2011)  </a:t>
            </a:r>
            <a:r>
              <a:rPr lang="en-US" sz="1600" i="1" dirty="0"/>
              <a:t>Ecological Niches and Geographic Distributions</a:t>
            </a:r>
            <a:r>
              <a:rPr lang="en-US" sz="1600" dirty="0"/>
              <a:t>. Princeton</a:t>
            </a:r>
            <a:endParaRPr lang="en-US" sz="1600" i="1" dirty="0"/>
          </a:p>
        </p:txBody>
      </p:sp>
      <p:pic>
        <p:nvPicPr>
          <p:cNvPr id="9" name="Picture 8">
            <a:extLst>
              <a:ext uri="{FF2B5EF4-FFF2-40B4-BE49-F238E27FC236}">
                <a16:creationId xmlns:a16="http://schemas.microsoft.com/office/drawing/2014/main" id="{201BABA1-2473-D1C0-DE17-889901554B91}"/>
              </a:ext>
            </a:extLst>
          </p:cNvPr>
          <p:cNvPicPr>
            <a:picLocks noChangeAspect="1"/>
          </p:cNvPicPr>
          <p:nvPr/>
        </p:nvPicPr>
        <p:blipFill>
          <a:blip r:embed="rId3">
            <a:extLst>
              <a:ext uri="{28A0092B-C50C-407E-A947-70E740481C1C}">
                <a14:useLocalDpi xmlns:a14="http://schemas.microsoft.com/office/drawing/2010/main" val="0"/>
              </a:ext>
            </a:extLst>
          </a:blip>
          <a:srcRect b="35910"/>
          <a:stretch>
            <a:fillRect/>
          </a:stretch>
        </p:blipFill>
        <p:spPr>
          <a:xfrm>
            <a:off x="1067567" y="901944"/>
            <a:ext cx="6296265" cy="2946156"/>
          </a:xfrm>
          <a:prstGeom prst="rect">
            <a:avLst/>
          </a:prstGeom>
        </p:spPr>
      </p:pic>
      <p:sp>
        <p:nvSpPr>
          <p:cNvPr id="10" name="TextBox 9">
            <a:extLst>
              <a:ext uri="{FF2B5EF4-FFF2-40B4-BE49-F238E27FC236}">
                <a16:creationId xmlns:a16="http://schemas.microsoft.com/office/drawing/2014/main" id="{A0EEA692-2865-9363-197B-01C3CE6AA2C1}"/>
              </a:ext>
            </a:extLst>
          </p:cNvPr>
          <p:cNvSpPr txBox="1"/>
          <p:nvPr/>
        </p:nvSpPr>
        <p:spPr>
          <a:xfrm>
            <a:off x="5302710" y="3583582"/>
            <a:ext cx="1479957" cy="369332"/>
          </a:xfrm>
          <a:prstGeom prst="rect">
            <a:avLst/>
          </a:prstGeom>
          <a:solidFill>
            <a:schemeClr val="bg1"/>
          </a:solidFill>
        </p:spPr>
        <p:txBody>
          <a:bodyPr wrap="none" rtlCol="0">
            <a:spAutoFit/>
          </a:bodyPr>
          <a:lstStyle/>
          <a:p>
            <a:r>
              <a:rPr lang="en-US" dirty="0">
                <a:solidFill>
                  <a:srgbClr val="FF0000"/>
                </a:solidFill>
              </a:rPr>
              <a:t>Temperature</a:t>
            </a:r>
          </a:p>
        </p:txBody>
      </p:sp>
      <p:sp>
        <p:nvSpPr>
          <p:cNvPr id="11" name="TextBox 10">
            <a:extLst>
              <a:ext uri="{FF2B5EF4-FFF2-40B4-BE49-F238E27FC236}">
                <a16:creationId xmlns:a16="http://schemas.microsoft.com/office/drawing/2014/main" id="{60FD394D-1741-7A8B-DE10-02B8C49207EE}"/>
              </a:ext>
            </a:extLst>
          </p:cNvPr>
          <p:cNvSpPr txBox="1"/>
          <p:nvPr/>
        </p:nvSpPr>
        <p:spPr>
          <a:xfrm rot="16200000">
            <a:off x="3905534" y="2255502"/>
            <a:ext cx="1454244" cy="369332"/>
          </a:xfrm>
          <a:prstGeom prst="rect">
            <a:avLst/>
          </a:prstGeom>
          <a:solidFill>
            <a:schemeClr val="bg1"/>
          </a:solidFill>
        </p:spPr>
        <p:txBody>
          <a:bodyPr wrap="none" rtlCol="0">
            <a:spAutoFit/>
          </a:bodyPr>
          <a:lstStyle/>
          <a:p>
            <a:r>
              <a:rPr lang="en-US" dirty="0">
                <a:solidFill>
                  <a:srgbClr val="FF0000"/>
                </a:solidFill>
              </a:rPr>
              <a:t>Precipitation</a:t>
            </a:r>
          </a:p>
        </p:txBody>
      </p:sp>
      <p:sp>
        <p:nvSpPr>
          <p:cNvPr id="12" name="TextBox 11">
            <a:extLst>
              <a:ext uri="{FF2B5EF4-FFF2-40B4-BE49-F238E27FC236}">
                <a16:creationId xmlns:a16="http://schemas.microsoft.com/office/drawing/2014/main" id="{121C6B63-D05A-175E-AD1B-0402F9BC987C}"/>
              </a:ext>
            </a:extLst>
          </p:cNvPr>
          <p:cNvSpPr txBox="1"/>
          <p:nvPr/>
        </p:nvSpPr>
        <p:spPr>
          <a:xfrm>
            <a:off x="7643673" y="1181814"/>
            <a:ext cx="3878739" cy="2862322"/>
          </a:xfrm>
          <a:prstGeom prst="rect">
            <a:avLst/>
          </a:prstGeom>
          <a:noFill/>
        </p:spPr>
        <p:txBody>
          <a:bodyPr wrap="square">
            <a:spAutoFit/>
          </a:bodyPr>
          <a:lstStyle/>
          <a:p>
            <a:r>
              <a:rPr lang="en-US" dirty="0">
                <a:solidFill>
                  <a:srgbClr val="333333"/>
                </a:solidFill>
                <a:latin typeface="Helvetica Neue"/>
              </a:rPr>
              <a:t>Hutchinson:</a:t>
            </a:r>
          </a:p>
          <a:p>
            <a:pPr marL="285750" indent="-285750">
              <a:buFont typeface="Arial" panose="020B0604020202020204" pitchFamily="34" charset="0"/>
              <a:buChar char="•"/>
            </a:pPr>
            <a:r>
              <a:rPr lang="en-US" b="1" dirty="0">
                <a:solidFill>
                  <a:srgbClr val="333333"/>
                </a:solidFill>
                <a:latin typeface="Helvetica Neue"/>
              </a:rPr>
              <a:t>Fundamental niche </a:t>
            </a:r>
            <a:r>
              <a:rPr lang="en-US" dirty="0">
                <a:solidFill>
                  <a:srgbClr val="333333"/>
                </a:solidFill>
                <a:latin typeface="Helvetica Neue"/>
              </a:rPr>
              <a:t>= a set of all </a:t>
            </a:r>
            <a:r>
              <a:rPr lang="en-US" dirty="0" err="1">
                <a:solidFill>
                  <a:srgbClr val="333333"/>
                </a:solidFill>
                <a:latin typeface="Helvetica Neue"/>
              </a:rPr>
              <a:t>scenopoetic</a:t>
            </a:r>
            <a:r>
              <a:rPr lang="en-US" dirty="0">
                <a:solidFill>
                  <a:srgbClr val="333333"/>
                </a:solidFill>
                <a:latin typeface="Helvetica Neue"/>
              </a:rPr>
              <a:t> variables where species can exist </a:t>
            </a:r>
          </a:p>
          <a:p>
            <a:pPr marL="285750" indent="-285750">
              <a:buFont typeface="Arial" panose="020B0604020202020204" pitchFamily="34" charset="0"/>
              <a:buChar char="•"/>
            </a:pPr>
            <a:r>
              <a:rPr lang="en-US" b="1" dirty="0">
                <a:solidFill>
                  <a:srgbClr val="333333"/>
                </a:solidFill>
                <a:latin typeface="Helvetica Neue"/>
              </a:rPr>
              <a:t>Realized niche </a:t>
            </a:r>
            <a:r>
              <a:rPr lang="en-US" dirty="0">
                <a:solidFill>
                  <a:srgbClr val="333333"/>
                </a:solidFill>
                <a:latin typeface="Helvetica Neue"/>
              </a:rPr>
              <a:t>= subset of fund niche where the species is competitive and can survive biotic interactions</a:t>
            </a:r>
          </a:p>
          <a:p>
            <a:pPr marL="285750" indent="-285750">
              <a:buFont typeface="Arial" panose="020B0604020202020204" pitchFamily="34" charset="0"/>
              <a:buChar char="•"/>
            </a:pPr>
            <a:endParaRPr lang="en-US" dirty="0">
              <a:solidFill>
                <a:srgbClr val="333333"/>
              </a:solidFill>
              <a:latin typeface="Helvetica Neue"/>
            </a:endParaRPr>
          </a:p>
          <a:p>
            <a:r>
              <a:rPr lang="en-US" b="1" dirty="0">
                <a:solidFill>
                  <a:srgbClr val="333333"/>
                </a:solidFill>
                <a:latin typeface="Helvetica Neue"/>
              </a:rPr>
              <a:t>Realized </a:t>
            </a:r>
            <a:r>
              <a:rPr lang="en-US" dirty="0">
                <a:solidFill>
                  <a:srgbClr val="333333"/>
                </a:solidFill>
                <a:latin typeface="Helvetica Neue"/>
              </a:rPr>
              <a:t>vs</a:t>
            </a:r>
            <a:r>
              <a:rPr lang="en-US" b="1" dirty="0">
                <a:solidFill>
                  <a:srgbClr val="333333"/>
                </a:solidFill>
                <a:latin typeface="Helvetica Neue"/>
              </a:rPr>
              <a:t> potential range</a:t>
            </a:r>
          </a:p>
        </p:txBody>
      </p:sp>
      <p:pic>
        <p:nvPicPr>
          <p:cNvPr id="6" name="Picture 5">
            <a:extLst>
              <a:ext uri="{FF2B5EF4-FFF2-40B4-BE49-F238E27FC236}">
                <a16:creationId xmlns:a16="http://schemas.microsoft.com/office/drawing/2014/main" id="{A35515FA-0970-C6AC-8E8F-3546402FC2C1}"/>
              </a:ext>
            </a:extLst>
          </p:cNvPr>
          <p:cNvPicPr>
            <a:picLocks noChangeAspect="1"/>
          </p:cNvPicPr>
          <p:nvPr/>
        </p:nvPicPr>
        <p:blipFill>
          <a:blip r:embed="rId3">
            <a:extLst>
              <a:ext uri="{28A0092B-C50C-407E-A947-70E740481C1C}">
                <a14:useLocalDpi xmlns:a14="http://schemas.microsoft.com/office/drawing/2010/main" val="0"/>
              </a:ext>
            </a:extLst>
          </a:blip>
          <a:srcRect t="67282"/>
          <a:stretch>
            <a:fillRect/>
          </a:stretch>
        </p:blipFill>
        <p:spPr>
          <a:xfrm>
            <a:off x="880683" y="4104136"/>
            <a:ext cx="6296265" cy="1504014"/>
          </a:xfrm>
          <a:prstGeom prst="rect">
            <a:avLst/>
          </a:prstGeom>
        </p:spPr>
      </p:pic>
    </p:spTree>
    <p:extLst>
      <p:ext uri="{BB962C8B-B14F-4D97-AF65-F5344CB8AC3E}">
        <p14:creationId xmlns:p14="http://schemas.microsoft.com/office/powerpoint/2010/main" val="924427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Geographic vs environmental space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8535157" cy="338554"/>
          </a:xfrm>
          <a:prstGeom prst="rect">
            <a:avLst/>
          </a:prstGeom>
          <a:noFill/>
        </p:spPr>
        <p:txBody>
          <a:bodyPr wrap="none" rtlCol="0">
            <a:spAutoFit/>
          </a:bodyPr>
          <a:lstStyle/>
          <a:p>
            <a:r>
              <a:rPr lang="en-US" sz="1600" dirty="0"/>
              <a:t>Townsend Peterson et al. (2011)  </a:t>
            </a:r>
            <a:r>
              <a:rPr lang="en-US" sz="1600" i="1" dirty="0"/>
              <a:t>Ecological Niches and Geographic Distributions</a:t>
            </a:r>
            <a:r>
              <a:rPr lang="en-US" sz="1600" dirty="0"/>
              <a:t>. Princeton</a:t>
            </a:r>
            <a:endParaRPr lang="en-US" sz="1600" i="1" dirty="0"/>
          </a:p>
        </p:txBody>
      </p:sp>
      <p:pic>
        <p:nvPicPr>
          <p:cNvPr id="9" name="Picture 8">
            <a:extLst>
              <a:ext uri="{FF2B5EF4-FFF2-40B4-BE49-F238E27FC236}">
                <a16:creationId xmlns:a16="http://schemas.microsoft.com/office/drawing/2014/main" id="{F9536620-C5D0-D05E-5D68-B3FFFF67F3F8}"/>
              </a:ext>
            </a:extLst>
          </p:cNvPr>
          <p:cNvPicPr>
            <a:picLocks noChangeAspect="1"/>
          </p:cNvPicPr>
          <p:nvPr/>
        </p:nvPicPr>
        <p:blipFill rotWithShape="1">
          <a:blip r:embed="rId3">
            <a:extLst>
              <a:ext uri="{28A0092B-C50C-407E-A947-70E740481C1C}">
                <a14:useLocalDpi xmlns:a14="http://schemas.microsoft.com/office/drawing/2010/main" val="0"/>
              </a:ext>
            </a:extLst>
          </a:blip>
          <a:srcRect t="52259"/>
          <a:stretch/>
        </p:blipFill>
        <p:spPr>
          <a:xfrm>
            <a:off x="4992683" y="1042057"/>
            <a:ext cx="3829263" cy="3187461"/>
          </a:xfrm>
          <a:prstGeom prst="rect">
            <a:avLst/>
          </a:prstGeom>
        </p:spPr>
      </p:pic>
      <p:pic>
        <p:nvPicPr>
          <p:cNvPr id="11" name="Picture 10">
            <a:extLst>
              <a:ext uri="{FF2B5EF4-FFF2-40B4-BE49-F238E27FC236}">
                <a16:creationId xmlns:a16="http://schemas.microsoft.com/office/drawing/2014/main" id="{F76583A7-6416-DEE1-7266-115E92071BD7}"/>
              </a:ext>
            </a:extLst>
          </p:cNvPr>
          <p:cNvPicPr>
            <a:picLocks noChangeAspect="1"/>
          </p:cNvPicPr>
          <p:nvPr/>
        </p:nvPicPr>
        <p:blipFill rotWithShape="1">
          <a:blip r:embed="rId3">
            <a:extLst>
              <a:ext uri="{28A0092B-C50C-407E-A947-70E740481C1C}">
                <a14:useLocalDpi xmlns:a14="http://schemas.microsoft.com/office/drawing/2010/main" val="0"/>
              </a:ext>
            </a:extLst>
          </a:blip>
          <a:srcRect b="47169"/>
          <a:stretch/>
        </p:blipFill>
        <p:spPr>
          <a:xfrm>
            <a:off x="1172004" y="1042057"/>
            <a:ext cx="3460342" cy="3187461"/>
          </a:xfrm>
          <a:prstGeom prst="rect">
            <a:avLst/>
          </a:prstGeom>
        </p:spPr>
      </p:pic>
      <p:pic>
        <p:nvPicPr>
          <p:cNvPr id="7" name="Picture 6">
            <a:extLst>
              <a:ext uri="{FF2B5EF4-FFF2-40B4-BE49-F238E27FC236}">
                <a16:creationId xmlns:a16="http://schemas.microsoft.com/office/drawing/2014/main" id="{B8555148-D842-2974-8917-70A2C156C2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1707" y="4553882"/>
            <a:ext cx="4140440" cy="994186"/>
          </a:xfrm>
          <a:prstGeom prst="rect">
            <a:avLst/>
          </a:prstGeom>
        </p:spPr>
      </p:pic>
    </p:spTree>
    <p:extLst>
      <p:ext uri="{BB962C8B-B14F-4D97-AF65-F5344CB8AC3E}">
        <p14:creationId xmlns:p14="http://schemas.microsoft.com/office/powerpoint/2010/main" val="2023768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Geographic vs environmental space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3726085" cy="338554"/>
          </a:xfrm>
          <a:prstGeom prst="rect">
            <a:avLst/>
          </a:prstGeom>
          <a:noFill/>
        </p:spPr>
        <p:txBody>
          <a:bodyPr wrap="none" rtlCol="0">
            <a:spAutoFit/>
          </a:bodyPr>
          <a:lstStyle/>
          <a:p>
            <a:r>
              <a:rPr lang="en-US" sz="1600" dirty="0" err="1"/>
              <a:t>Sporbert</a:t>
            </a:r>
            <a:r>
              <a:rPr lang="cs-CZ" sz="1600" dirty="0"/>
              <a:t>, Keil</a:t>
            </a:r>
            <a:r>
              <a:rPr lang="en-US" sz="1600" dirty="0"/>
              <a:t> et al. (2019) </a:t>
            </a:r>
            <a:r>
              <a:rPr lang="en-US" sz="1600" i="1" dirty="0"/>
              <a:t>J. </a:t>
            </a:r>
            <a:r>
              <a:rPr lang="en-US" sz="1600" i="1" dirty="0" err="1"/>
              <a:t>Biogeogr</a:t>
            </a:r>
            <a:r>
              <a:rPr lang="en-US" sz="1600" i="1" dirty="0"/>
              <a:t>.</a:t>
            </a:r>
          </a:p>
        </p:txBody>
      </p:sp>
      <p:pic>
        <p:nvPicPr>
          <p:cNvPr id="9" name="Picture 8">
            <a:extLst>
              <a:ext uri="{FF2B5EF4-FFF2-40B4-BE49-F238E27FC236}">
                <a16:creationId xmlns:a16="http://schemas.microsoft.com/office/drawing/2014/main" id="{C37FDED1-0461-3FAB-1C0E-42A24A3B532F}"/>
              </a:ext>
            </a:extLst>
          </p:cNvPr>
          <p:cNvPicPr>
            <a:picLocks noChangeAspect="1"/>
          </p:cNvPicPr>
          <p:nvPr/>
        </p:nvPicPr>
        <p:blipFill rotWithShape="1">
          <a:blip r:embed="rId3">
            <a:extLst>
              <a:ext uri="{28A0092B-C50C-407E-A947-70E740481C1C}">
                <a14:useLocalDpi xmlns:a14="http://schemas.microsoft.com/office/drawing/2010/main" val="0"/>
              </a:ext>
            </a:extLst>
          </a:blip>
          <a:srcRect t="76087"/>
          <a:stretch/>
        </p:blipFill>
        <p:spPr>
          <a:xfrm>
            <a:off x="5923772" y="3843884"/>
            <a:ext cx="5301335" cy="2329909"/>
          </a:xfrm>
          <a:prstGeom prst="rect">
            <a:avLst/>
          </a:prstGeom>
        </p:spPr>
      </p:pic>
      <p:pic>
        <p:nvPicPr>
          <p:cNvPr id="10" name="Picture 9">
            <a:extLst>
              <a:ext uri="{FF2B5EF4-FFF2-40B4-BE49-F238E27FC236}">
                <a16:creationId xmlns:a16="http://schemas.microsoft.com/office/drawing/2014/main" id="{05C55B44-DB86-7ECB-8B88-07088D73FB9F}"/>
              </a:ext>
            </a:extLst>
          </p:cNvPr>
          <p:cNvPicPr>
            <a:picLocks noChangeAspect="1"/>
          </p:cNvPicPr>
          <p:nvPr/>
        </p:nvPicPr>
        <p:blipFill rotWithShape="1">
          <a:blip r:embed="rId3">
            <a:extLst>
              <a:ext uri="{28A0092B-C50C-407E-A947-70E740481C1C}">
                <a14:useLocalDpi xmlns:a14="http://schemas.microsoft.com/office/drawing/2010/main" val="0"/>
              </a:ext>
            </a:extLst>
          </a:blip>
          <a:srcRect t="1327" b="71718"/>
          <a:stretch/>
        </p:blipFill>
        <p:spPr>
          <a:xfrm>
            <a:off x="5977086" y="964444"/>
            <a:ext cx="5169753" cy="2561129"/>
          </a:xfrm>
          <a:prstGeom prst="rect">
            <a:avLst/>
          </a:prstGeom>
        </p:spPr>
      </p:pic>
      <p:sp>
        <p:nvSpPr>
          <p:cNvPr id="6" name="TextBox 5">
            <a:extLst>
              <a:ext uri="{FF2B5EF4-FFF2-40B4-BE49-F238E27FC236}">
                <a16:creationId xmlns:a16="http://schemas.microsoft.com/office/drawing/2014/main" id="{272DC5BD-C537-7007-42E2-ADD25505A11A}"/>
              </a:ext>
            </a:extLst>
          </p:cNvPr>
          <p:cNvSpPr txBox="1"/>
          <p:nvPr/>
        </p:nvSpPr>
        <p:spPr>
          <a:xfrm>
            <a:off x="1244091" y="3259723"/>
            <a:ext cx="2922595" cy="338554"/>
          </a:xfrm>
          <a:prstGeom prst="rect">
            <a:avLst/>
          </a:prstGeom>
          <a:noFill/>
        </p:spPr>
        <p:txBody>
          <a:bodyPr wrap="none" rtlCol="0">
            <a:spAutoFit/>
          </a:bodyPr>
          <a:lstStyle/>
          <a:p>
            <a:r>
              <a:rPr lang="en-US" sz="1600" i="1" dirty="0"/>
              <a:t>Inula </a:t>
            </a:r>
            <a:r>
              <a:rPr lang="en-US" sz="1600" i="1" dirty="0" err="1"/>
              <a:t>conyzae</a:t>
            </a:r>
            <a:r>
              <a:rPr lang="en-US" sz="1600" dirty="0"/>
              <a:t> (Oman </a:t>
            </a:r>
            <a:r>
              <a:rPr lang="en-US" sz="1600" dirty="0" err="1"/>
              <a:t>hnid</a:t>
            </a:r>
            <a:r>
              <a:rPr lang="cs-CZ" sz="1600" dirty="0" err="1"/>
              <a:t>ák</a:t>
            </a:r>
            <a:r>
              <a:rPr lang="en-US" sz="1600" dirty="0"/>
              <a:t>)</a:t>
            </a:r>
            <a:endParaRPr lang="en-US" sz="1600" i="1" dirty="0"/>
          </a:p>
        </p:txBody>
      </p:sp>
      <p:pic>
        <p:nvPicPr>
          <p:cNvPr id="1026" name="Picture 2" descr="Inula conyza">
            <a:extLst>
              <a:ext uri="{FF2B5EF4-FFF2-40B4-BE49-F238E27FC236}">
                <a16:creationId xmlns:a16="http://schemas.microsoft.com/office/drawing/2014/main" id="{42246221-949E-FAE8-51F6-7032BF6306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2437" y="1207695"/>
            <a:ext cx="2673330" cy="200597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F2DE024-EE6C-256E-A7FA-2E006AB51938}"/>
              </a:ext>
            </a:extLst>
          </p:cNvPr>
          <p:cNvSpPr txBox="1"/>
          <p:nvPr/>
        </p:nvSpPr>
        <p:spPr>
          <a:xfrm>
            <a:off x="1244091" y="3843884"/>
            <a:ext cx="3878739" cy="1200329"/>
          </a:xfrm>
          <a:prstGeom prst="rect">
            <a:avLst/>
          </a:prstGeom>
          <a:noFill/>
        </p:spPr>
        <p:txBody>
          <a:bodyPr wrap="square">
            <a:spAutoFit/>
          </a:bodyPr>
          <a:lstStyle/>
          <a:p>
            <a:r>
              <a:rPr lang="en-US" dirty="0">
                <a:solidFill>
                  <a:srgbClr val="333333"/>
                </a:solidFill>
                <a:latin typeface="Helvetica Neue"/>
              </a:rPr>
              <a:t>One location in climatic space may correspond to multiple locations in geographic space, but not the other way round.</a:t>
            </a:r>
          </a:p>
        </p:txBody>
      </p:sp>
    </p:spTree>
    <p:extLst>
      <p:ext uri="{BB962C8B-B14F-4D97-AF65-F5344CB8AC3E}">
        <p14:creationId xmlns:p14="http://schemas.microsoft.com/office/powerpoint/2010/main" val="3346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Ecological Niche Models</a:t>
            </a:r>
            <a:endParaRPr lang="cs-CZ" dirty="0">
              <a:solidFill>
                <a:schemeClr val="bg1">
                  <a:lumMod val="85000"/>
                </a:schemeClr>
              </a:solidFill>
            </a:endParaRPr>
          </a:p>
        </p:txBody>
      </p:sp>
      <p:sp>
        <p:nvSpPr>
          <p:cNvPr id="6" name="Text Placeholder 5">
            <a:extLst>
              <a:ext uri="{FF2B5EF4-FFF2-40B4-BE49-F238E27FC236}">
                <a16:creationId xmlns:a16="http://schemas.microsoft.com/office/drawing/2014/main" id="{89548302-3C3A-4C6D-9306-5FF371F56CFB}"/>
              </a:ext>
            </a:extLst>
          </p:cNvPr>
          <p:cNvSpPr>
            <a:spLocks noGrp="1"/>
          </p:cNvSpPr>
          <p:nvPr>
            <p:ph type="body" idx="1"/>
          </p:nvPr>
        </p:nvSpPr>
        <p:spPr>
          <a:xfrm>
            <a:off x="1252765" y="4734603"/>
            <a:ext cx="10515600" cy="1500187"/>
          </a:xfrm>
        </p:spPr>
        <p:txBody>
          <a:bodyPr/>
          <a:lstStyle/>
          <a:p>
            <a:r>
              <a:rPr lang="en-US" dirty="0"/>
              <a:t>a.k.a. Species Distribution Models (SDM) </a:t>
            </a:r>
            <a:endParaRPr lang="cs-CZ" dirty="0"/>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14</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1068841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Niche models a.k.a. Species Distribution Models (SDM)</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57381" y="5908020"/>
            <a:ext cx="6378669" cy="584775"/>
          </a:xfrm>
          <a:prstGeom prst="rect">
            <a:avLst/>
          </a:prstGeom>
          <a:noFill/>
        </p:spPr>
        <p:txBody>
          <a:bodyPr wrap="none" rtlCol="0">
            <a:spAutoFit/>
          </a:bodyPr>
          <a:lstStyle/>
          <a:p>
            <a:r>
              <a:rPr lang="en-US" sz="1600" dirty="0"/>
              <a:t>Scheme by Damaris </a:t>
            </a:r>
            <a:r>
              <a:rPr lang="en-US" sz="1600" dirty="0" err="1"/>
              <a:t>Zurell</a:t>
            </a:r>
            <a:r>
              <a:rPr lang="en-US" sz="1600" dirty="0"/>
              <a:t>: </a:t>
            </a:r>
            <a:r>
              <a:rPr lang="en-US" sz="1600" dirty="0">
                <a:hlinkClick r:id="rId3"/>
              </a:rPr>
              <a:t>https://damariszurell.github.io/SDM-Intro/</a:t>
            </a:r>
            <a:endParaRPr lang="en-US" sz="1600" dirty="0"/>
          </a:p>
          <a:p>
            <a:r>
              <a:rPr lang="en-US" sz="1600" b="1" dirty="0"/>
              <a:t>ENM 2020: </a:t>
            </a:r>
            <a:r>
              <a:rPr lang="en-US" sz="1600" dirty="0">
                <a:hlinkClick r:id="rId4"/>
              </a:rPr>
              <a:t>https://journals.ku.edu/jbi/article/view/15016</a:t>
            </a:r>
            <a:endParaRPr lang="en-US" sz="1600" dirty="0"/>
          </a:p>
        </p:txBody>
      </p:sp>
      <p:pic>
        <p:nvPicPr>
          <p:cNvPr id="12290" name="Picture 2" descr="*Schematic representation of the species distribution modelling concept. First, biodiversity and environmental information are sampled in geographic space. Second, a statistical model (here, generalised linear model) is used to estimate the species-environment relationship. Third, the species–environment relationship can be mapped onto geographic layers of environmental information to delineate the potential distribution of the species. Mapping to the sampling area and period is usually referred to as interpolation, while transferring to a different time period or geographic area is referred to as extrapolation.*">
            <a:extLst>
              <a:ext uri="{FF2B5EF4-FFF2-40B4-BE49-F238E27FC236}">
                <a16:creationId xmlns:a16="http://schemas.microsoft.com/office/drawing/2014/main" id="{4452EA6D-8D84-203D-9793-5848C563C5E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69361"/>
          <a:stretch/>
        </p:blipFill>
        <p:spPr bwMode="auto">
          <a:xfrm>
            <a:off x="1237383" y="828425"/>
            <a:ext cx="2542138" cy="372075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14B82B9C-306D-638E-C609-F54A7A2960E2}"/>
              </a:ext>
            </a:extLst>
          </p:cNvPr>
          <p:cNvGrpSpPr/>
          <p:nvPr/>
        </p:nvGrpSpPr>
        <p:grpSpPr>
          <a:xfrm>
            <a:off x="9772650" y="935761"/>
            <a:ext cx="1957639" cy="1874311"/>
            <a:chOff x="9906000" y="1341925"/>
            <a:chExt cx="1957639" cy="1874311"/>
          </a:xfrm>
        </p:grpSpPr>
        <p:pic>
          <p:nvPicPr>
            <p:cNvPr id="12292" name="Picture 4">
              <a:extLst>
                <a:ext uri="{FF2B5EF4-FFF2-40B4-BE49-F238E27FC236}">
                  <a16:creationId xmlns:a16="http://schemas.microsoft.com/office/drawing/2014/main" id="{0A277E9D-995C-083A-51B8-BD86097F87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0" y="1341925"/>
              <a:ext cx="1957639" cy="13060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145D935-61A9-C90F-0488-B8CE4C85CE64}"/>
                </a:ext>
              </a:extLst>
            </p:cNvPr>
            <p:cNvSpPr txBox="1"/>
            <p:nvPr/>
          </p:nvSpPr>
          <p:spPr>
            <a:xfrm>
              <a:off x="10027387" y="2631461"/>
              <a:ext cx="1721112" cy="584775"/>
            </a:xfrm>
            <a:prstGeom prst="rect">
              <a:avLst/>
            </a:prstGeom>
            <a:noFill/>
          </p:spPr>
          <p:txBody>
            <a:bodyPr wrap="none" rtlCol="0">
              <a:spAutoFit/>
            </a:bodyPr>
            <a:lstStyle/>
            <a:p>
              <a:r>
                <a:rPr lang="en-US" sz="1600" i="1" dirty="0"/>
                <a:t>Turdus </a:t>
              </a:r>
              <a:r>
                <a:rPr lang="en-US" sz="1600" i="1" dirty="0" err="1"/>
                <a:t>torquatus</a:t>
              </a:r>
              <a:endParaRPr lang="en-US" sz="1600" i="1" dirty="0"/>
            </a:p>
            <a:p>
              <a:pPr algn="ctr"/>
              <a:r>
                <a:rPr lang="en-US" sz="1600" dirty="0"/>
                <a:t>(kos </a:t>
              </a:r>
              <a:r>
                <a:rPr lang="en-US" sz="1600" dirty="0" err="1"/>
                <a:t>horsk</a:t>
              </a:r>
              <a:r>
                <a:rPr lang="cs-CZ" sz="1600" dirty="0"/>
                <a:t>ý</a:t>
              </a:r>
              <a:r>
                <a:rPr lang="en-US" sz="1600" dirty="0"/>
                <a:t>)</a:t>
              </a:r>
            </a:p>
          </p:txBody>
        </p:sp>
      </p:grpSp>
      <p:sp>
        <p:nvSpPr>
          <p:cNvPr id="9" name="TextBox 8">
            <a:extLst>
              <a:ext uri="{FF2B5EF4-FFF2-40B4-BE49-F238E27FC236}">
                <a16:creationId xmlns:a16="http://schemas.microsoft.com/office/drawing/2014/main" id="{51F63838-1FB2-DD62-4D94-CB8EE21F7FFF}"/>
              </a:ext>
            </a:extLst>
          </p:cNvPr>
          <p:cNvSpPr txBox="1"/>
          <p:nvPr/>
        </p:nvSpPr>
        <p:spPr>
          <a:xfrm>
            <a:off x="1333500" y="4680304"/>
            <a:ext cx="8328890"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333333"/>
                </a:solidFill>
                <a:latin typeface="Helvetica Neue"/>
              </a:rPr>
              <a:t>Algorithms that guess niche from geographic distribution of species, and then project the niche to un-surveyed locations (or times).</a:t>
            </a:r>
          </a:p>
          <a:p>
            <a:pPr marL="285750" indent="-285750">
              <a:buFont typeface="Arial" panose="020B0604020202020204" pitchFamily="34" charset="0"/>
              <a:buChar char="•"/>
            </a:pPr>
            <a:r>
              <a:rPr lang="en-US" dirty="0">
                <a:solidFill>
                  <a:srgbClr val="333333"/>
                </a:solidFill>
                <a:latin typeface="Helvetica Neue"/>
              </a:rPr>
              <a:t>For more info on how SDMs work see the upcoming </a:t>
            </a:r>
            <a:r>
              <a:rPr lang="en-US" b="1" dirty="0">
                <a:solidFill>
                  <a:srgbClr val="333333"/>
                </a:solidFill>
                <a:latin typeface="Helvetica Neue"/>
              </a:rPr>
              <a:t>practical class</a:t>
            </a:r>
            <a:r>
              <a:rPr lang="en-US" dirty="0">
                <a:solidFill>
                  <a:srgbClr val="333333"/>
                </a:solidFill>
                <a:latin typeface="Helvetica Neue"/>
              </a:rPr>
              <a:t>!</a:t>
            </a:r>
          </a:p>
        </p:txBody>
      </p:sp>
      <p:pic>
        <p:nvPicPr>
          <p:cNvPr id="12" name="Picture 2" descr="*Schematic representation of the species distribution modelling concept. First, biodiversity and environmental information are sampled in geographic space. Second, a statistical model (here, generalised linear model) is used to estimate the species-environment relationship. Third, the species–environment relationship can be mapped onto geographic layers of environmental information to delineate the potential distribution of the species. Mapping to the sampling area and period is usually referred to as interpolation, while transferring to a different time period or geographic area is referred to as extrapolation.*">
            <a:extLst>
              <a:ext uri="{FF2B5EF4-FFF2-40B4-BE49-F238E27FC236}">
                <a16:creationId xmlns:a16="http://schemas.microsoft.com/office/drawing/2014/main" id="{97F6F364-D9C7-9F21-B8A2-B32B89A06AE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122" t="1320" r="35082" b="-3748"/>
          <a:stretch/>
        </p:blipFill>
        <p:spPr bwMode="auto">
          <a:xfrm>
            <a:off x="3749041" y="874267"/>
            <a:ext cx="2887009" cy="381112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Schematic representation of the species distribution modelling concept. First, biodiversity and environmental information are sampled in geographic space. Second, a statistical model (here, generalised linear model) is used to estimate the species-environment relationship. Third, the species–environment relationship can be mapped onto geographic layers of environmental information to delineate the potential distribution of the species. Mapping to the sampling area and period is usually referred to as interpolation, while transferring to a different time period or geographic area is referred to as extrapolation.*">
            <a:extLst>
              <a:ext uri="{FF2B5EF4-FFF2-40B4-BE49-F238E27FC236}">
                <a16:creationId xmlns:a16="http://schemas.microsoft.com/office/drawing/2014/main" id="{5455E89C-6487-3181-1A0A-1B77A08E7B8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5124" t="967" r="584" b="-967"/>
          <a:stretch/>
        </p:blipFill>
        <p:spPr bwMode="auto">
          <a:xfrm>
            <a:off x="6721042" y="874267"/>
            <a:ext cx="2845230" cy="372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578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Applications of SDM</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127F141-1C8B-90FB-D23F-14DA74DA6162}"/>
              </a:ext>
            </a:extLst>
          </p:cNvPr>
          <p:cNvSpPr txBox="1"/>
          <p:nvPr/>
        </p:nvSpPr>
        <p:spPr>
          <a:xfrm>
            <a:off x="1333500" y="1229529"/>
            <a:ext cx="9517380" cy="3365024"/>
          </a:xfrm>
          <a:prstGeom prst="rect">
            <a:avLst/>
          </a:prstGeom>
          <a:noFill/>
        </p:spPr>
        <p:txBody>
          <a:bodyPr wrap="square" rtlCol="0">
            <a:spAutoFit/>
          </a:bodyPr>
          <a:lstStyle/>
          <a:p>
            <a:pPr>
              <a:lnSpc>
                <a:spcPct val="150000"/>
              </a:lnSpc>
            </a:pPr>
            <a:r>
              <a:rPr lang="en-US" dirty="0"/>
              <a:t>Predicting into un-surveyed times and locations (we can’t look everywhere)</a:t>
            </a:r>
          </a:p>
          <a:p>
            <a:pPr marL="285750" indent="-285750">
              <a:lnSpc>
                <a:spcPct val="150000"/>
              </a:lnSpc>
              <a:buFont typeface="Arial" panose="020B0604020202020204" pitchFamily="34" charset="0"/>
              <a:buChar char="•"/>
            </a:pPr>
            <a:r>
              <a:rPr lang="en-US" dirty="0"/>
              <a:t>Future projections under climate change</a:t>
            </a:r>
          </a:p>
          <a:p>
            <a:pPr marL="285750" indent="-285750">
              <a:lnSpc>
                <a:spcPct val="150000"/>
              </a:lnSpc>
              <a:buFont typeface="Arial" panose="020B0604020202020204" pitchFamily="34" charset="0"/>
              <a:buChar char="•"/>
            </a:pPr>
            <a:r>
              <a:rPr lang="en-US" dirty="0"/>
              <a:t>Species discovery</a:t>
            </a:r>
          </a:p>
          <a:p>
            <a:pPr marL="285750" indent="-285750">
              <a:lnSpc>
                <a:spcPct val="150000"/>
              </a:lnSpc>
              <a:buFont typeface="Arial" panose="020B0604020202020204" pitchFamily="34" charset="0"/>
              <a:buChar char="•"/>
            </a:pPr>
            <a:r>
              <a:rPr lang="en-US" dirty="0"/>
              <a:t>Disease vector mapping</a:t>
            </a:r>
          </a:p>
          <a:p>
            <a:pPr marL="285750" indent="-285750">
              <a:lnSpc>
                <a:spcPct val="150000"/>
              </a:lnSpc>
              <a:buFont typeface="Arial" panose="020B0604020202020204" pitchFamily="34" charset="0"/>
              <a:buChar char="•"/>
            </a:pPr>
            <a:r>
              <a:rPr lang="en-US" dirty="0"/>
              <a:t>Conservation biology</a:t>
            </a:r>
          </a:p>
          <a:p>
            <a:pPr>
              <a:lnSpc>
                <a:spcPct val="150000"/>
              </a:lnSpc>
            </a:pPr>
            <a:r>
              <a:rPr lang="en-US" dirty="0"/>
              <a:t>Characterizing potential distribution and invasion potential of species</a:t>
            </a:r>
          </a:p>
          <a:p>
            <a:pPr>
              <a:lnSpc>
                <a:spcPct val="150000"/>
              </a:lnSpc>
            </a:pPr>
            <a:r>
              <a:rPr lang="en-US" dirty="0"/>
              <a:t>Assessment of habitat requirements / niche</a:t>
            </a:r>
          </a:p>
          <a:p>
            <a:pPr>
              <a:lnSpc>
                <a:spcPct val="150000"/>
              </a:lnSpc>
            </a:pPr>
            <a:r>
              <a:rPr lang="en-US" dirty="0"/>
              <a:t>Niche evolution</a:t>
            </a:r>
          </a:p>
        </p:txBody>
      </p:sp>
      <p:sp>
        <p:nvSpPr>
          <p:cNvPr id="11" name="TextBox 10">
            <a:extLst>
              <a:ext uri="{FF2B5EF4-FFF2-40B4-BE49-F238E27FC236}">
                <a16:creationId xmlns:a16="http://schemas.microsoft.com/office/drawing/2014/main" id="{15C8E592-B1FC-08A5-F3E0-6464533DB49B}"/>
              </a:ext>
            </a:extLst>
          </p:cNvPr>
          <p:cNvSpPr txBox="1"/>
          <p:nvPr/>
        </p:nvSpPr>
        <p:spPr>
          <a:xfrm>
            <a:off x="284014" y="5969000"/>
            <a:ext cx="8535157" cy="338554"/>
          </a:xfrm>
          <a:prstGeom prst="rect">
            <a:avLst/>
          </a:prstGeom>
          <a:noFill/>
        </p:spPr>
        <p:txBody>
          <a:bodyPr wrap="none" rtlCol="0">
            <a:spAutoFit/>
          </a:bodyPr>
          <a:lstStyle/>
          <a:p>
            <a:r>
              <a:rPr lang="en-US" sz="1600" dirty="0"/>
              <a:t>Townsend Peterson et al. (2011)  </a:t>
            </a:r>
            <a:r>
              <a:rPr lang="en-US" sz="1600" i="1" dirty="0"/>
              <a:t>Ecological Niches and Geographic Distributions</a:t>
            </a:r>
            <a:r>
              <a:rPr lang="en-US" sz="1600" dirty="0"/>
              <a:t>. Princeton</a:t>
            </a:r>
            <a:endParaRPr lang="en-US" sz="1600" i="1" dirty="0"/>
          </a:p>
        </p:txBody>
      </p:sp>
    </p:spTree>
    <p:extLst>
      <p:ext uri="{BB962C8B-B14F-4D97-AF65-F5344CB8AC3E}">
        <p14:creationId xmlns:p14="http://schemas.microsoft.com/office/powerpoint/2010/main" val="4057702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Future forecasts of diversity and distributions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5C8E592-B1FC-08A5-F3E0-6464533DB49B}"/>
              </a:ext>
            </a:extLst>
          </p:cNvPr>
          <p:cNvSpPr txBox="1"/>
          <p:nvPr/>
        </p:nvSpPr>
        <p:spPr>
          <a:xfrm>
            <a:off x="284014" y="5969000"/>
            <a:ext cx="2909771" cy="338554"/>
          </a:xfrm>
          <a:prstGeom prst="rect">
            <a:avLst/>
          </a:prstGeom>
          <a:noFill/>
        </p:spPr>
        <p:txBody>
          <a:bodyPr wrap="none" rtlCol="0">
            <a:spAutoFit/>
          </a:bodyPr>
          <a:lstStyle/>
          <a:p>
            <a:r>
              <a:rPr lang="en-US" sz="1600" dirty="0" err="1"/>
              <a:t>Rasmont</a:t>
            </a:r>
            <a:r>
              <a:rPr lang="en-US" sz="1600" dirty="0"/>
              <a:t> et al. (2015) </a:t>
            </a:r>
            <a:r>
              <a:rPr lang="en-US" sz="1600" i="1" dirty="0" err="1"/>
              <a:t>BioRisk</a:t>
            </a:r>
            <a:endParaRPr lang="en-US" sz="1600" i="1" dirty="0"/>
          </a:p>
        </p:txBody>
      </p:sp>
      <p:pic>
        <p:nvPicPr>
          <p:cNvPr id="14338" name="Picture 2">
            <a:extLst>
              <a:ext uri="{FF2B5EF4-FFF2-40B4-BE49-F238E27FC236}">
                <a16:creationId xmlns:a16="http://schemas.microsoft.com/office/drawing/2014/main" id="{F1EED257-C8E1-1E3F-AFAE-FB6E7B1FA1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8274" y="851902"/>
            <a:ext cx="5623608" cy="5455646"/>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alternativní popis obrázku chybí">
            <a:extLst>
              <a:ext uri="{FF2B5EF4-FFF2-40B4-BE49-F238E27FC236}">
                <a16:creationId xmlns:a16="http://schemas.microsoft.com/office/drawing/2014/main" id="{1718332D-1E4F-2380-AFB6-11D79DAE2D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1" y="851903"/>
            <a:ext cx="2348498" cy="23484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A9A5882-F8A9-0D13-CA44-2EC9C799C190}"/>
              </a:ext>
            </a:extLst>
          </p:cNvPr>
          <p:cNvSpPr txBox="1"/>
          <p:nvPr/>
        </p:nvSpPr>
        <p:spPr>
          <a:xfrm>
            <a:off x="1464229" y="3219378"/>
            <a:ext cx="1986441" cy="338554"/>
          </a:xfrm>
          <a:prstGeom prst="rect">
            <a:avLst/>
          </a:prstGeom>
          <a:noFill/>
        </p:spPr>
        <p:txBody>
          <a:bodyPr wrap="none" rtlCol="0">
            <a:spAutoFit/>
          </a:bodyPr>
          <a:lstStyle/>
          <a:p>
            <a:r>
              <a:rPr lang="en-US" sz="1600" i="1" dirty="0"/>
              <a:t>Bombus campestris</a:t>
            </a:r>
          </a:p>
        </p:txBody>
      </p:sp>
      <p:sp>
        <p:nvSpPr>
          <p:cNvPr id="8" name="TextBox 7">
            <a:extLst>
              <a:ext uri="{FF2B5EF4-FFF2-40B4-BE49-F238E27FC236}">
                <a16:creationId xmlns:a16="http://schemas.microsoft.com/office/drawing/2014/main" id="{3AFDDAFC-2E8F-4EE9-C608-A124058FD7C0}"/>
              </a:ext>
            </a:extLst>
          </p:cNvPr>
          <p:cNvSpPr txBox="1"/>
          <p:nvPr/>
        </p:nvSpPr>
        <p:spPr>
          <a:xfrm>
            <a:off x="1283199" y="4058717"/>
            <a:ext cx="2348499" cy="923330"/>
          </a:xfrm>
          <a:prstGeom prst="rect">
            <a:avLst/>
          </a:prstGeom>
          <a:noFill/>
        </p:spPr>
        <p:txBody>
          <a:bodyPr wrap="square">
            <a:spAutoFit/>
          </a:bodyPr>
          <a:lstStyle/>
          <a:p>
            <a:r>
              <a:rPr lang="en-US" dirty="0">
                <a:solidFill>
                  <a:srgbClr val="333333"/>
                </a:solidFill>
                <a:latin typeface="Helvetica Neue"/>
              </a:rPr>
              <a:t>It assumes </a:t>
            </a:r>
            <a:r>
              <a:rPr lang="en-US" b="1" dirty="0">
                <a:solidFill>
                  <a:srgbClr val="333333"/>
                </a:solidFill>
                <a:latin typeface="Helvetica Neue"/>
              </a:rPr>
              <a:t>time-for-space substitution</a:t>
            </a:r>
            <a:r>
              <a:rPr lang="en-US" dirty="0">
                <a:solidFill>
                  <a:srgbClr val="333333"/>
                </a:solidFill>
                <a:latin typeface="Helvetica Neue"/>
              </a:rPr>
              <a:t>. Can it work?</a:t>
            </a:r>
          </a:p>
        </p:txBody>
      </p:sp>
    </p:spTree>
    <p:extLst>
      <p:ext uri="{BB962C8B-B14F-4D97-AF65-F5344CB8AC3E}">
        <p14:creationId xmlns:p14="http://schemas.microsoft.com/office/powerpoint/2010/main" val="1010354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Future forecasts of diversity and distributions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5C8E592-B1FC-08A5-F3E0-6464533DB49B}"/>
              </a:ext>
            </a:extLst>
          </p:cNvPr>
          <p:cNvSpPr txBox="1"/>
          <p:nvPr/>
        </p:nvSpPr>
        <p:spPr>
          <a:xfrm>
            <a:off x="284014" y="5969000"/>
            <a:ext cx="2315827" cy="338554"/>
          </a:xfrm>
          <a:prstGeom prst="rect">
            <a:avLst/>
          </a:prstGeom>
          <a:noFill/>
        </p:spPr>
        <p:txBody>
          <a:bodyPr wrap="none" rtlCol="0">
            <a:spAutoFit/>
          </a:bodyPr>
          <a:lstStyle/>
          <a:p>
            <a:r>
              <a:rPr lang="en-US" sz="1600" dirty="0"/>
              <a:t>Hof et al. (2011) </a:t>
            </a:r>
            <a:r>
              <a:rPr lang="en-US" sz="1600" i="1" dirty="0"/>
              <a:t>Nature</a:t>
            </a:r>
          </a:p>
        </p:txBody>
      </p:sp>
      <p:pic>
        <p:nvPicPr>
          <p:cNvPr id="7" name="Picture 6">
            <a:extLst>
              <a:ext uri="{FF2B5EF4-FFF2-40B4-BE49-F238E27FC236}">
                <a16:creationId xmlns:a16="http://schemas.microsoft.com/office/drawing/2014/main" id="{FC4E02CC-4624-7EAE-8AE3-6926B33CB2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6593" y="1500243"/>
            <a:ext cx="7847757" cy="3400313"/>
          </a:xfrm>
          <a:prstGeom prst="rect">
            <a:avLst/>
          </a:prstGeom>
        </p:spPr>
      </p:pic>
      <p:pic>
        <p:nvPicPr>
          <p:cNvPr id="13314" name="Picture 2" descr="Collage of amphibians">
            <a:extLst>
              <a:ext uri="{FF2B5EF4-FFF2-40B4-BE49-F238E27FC236}">
                <a16:creationId xmlns:a16="http://schemas.microsoft.com/office/drawing/2014/main" id="{2E105F16-ABC1-01A1-DE3D-AC5A511746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0" y="1523675"/>
            <a:ext cx="2652873" cy="16767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F0DEC2C-EDA6-2F87-1C40-F3B0440A5D6B}"/>
              </a:ext>
            </a:extLst>
          </p:cNvPr>
          <p:cNvSpPr txBox="1"/>
          <p:nvPr/>
        </p:nvSpPr>
        <p:spPr>
          <a:xfrm>
            <a:off x="4096593" y="1151803"/>
            <a:ext cx="2691763" cy="338554"/>
          </a:xfrm>
          <a:prstGeom prst="rect">
            <a:avLst/>
          </a:prstGeom>
          <a:noFill/>
        </p:spPr>
        <p:txBody>
          <a:bodyPr wrap="none" rtlCol="0">
            <a:spAutoFit/>
          </a:bodyPr>
          <a:lstStyle/>
          <a:p>
            <a:r>
              <a:rPr lang="en-US" sz="1600" dirty="0"/>
              <a:t>Current amphibian richness</a:t>
            </a:r>
            <a:endParaRPr lang="en-US" sz="1600" i="1" dirty="0"/>
          </a:p>
        </p:txBody>
      </p:sp>
      <p:sp>
        <p:nvSpPr>
          <p:cNvPr id="10" name="TextBox 9">
            <a:extLst>
              <a:ext uri="{FF2B5EF4-FFF2-40B4-BE49-F238E27FC236}">
                <a16:creationId xmlns:a16="http://schemas.microsoft.com/office/drawing/2014/main" id="{44EA08AE-6484-506A-8254-FC33B59F34D5}"/>
              </a:ext>
            </a:extLst>
          </p:cNvPr>
          <p:cNvSpPr txBox="1"/>
          <p:nvPr/>
        </p:nvSpPr>
        <p:spPr>
          <a:xfrm>
            <a:off x="7821105" y="1151803"/>
            <a:ext cx="4123245" cy="338554"/>
          </a:xfrm>
          <a:prstGeom prst="rect">
            <a:avLst/>
          </a:prstGeom>
          <a:noFill/>
        </p:spPr>
        <p:txBody>
          <a:bodyPr wrap="none" rtlCol="0">
            <a:spAutoFit/>
          </a:bodyPr>
          <a:lstStyle/>
          <a:p>
            <a:r>
              <a:rPr lang="en-US" sz="1600" dirty="0"/>
              <a:t>Projected future threat from climate change</a:t>
            </a:r>
            <a:endParaRPr lang="en-US" sz="1600" i="1" dirty="0"/>
          </a:p>
        </p:txBody>
      </p:sp>
      <p:sp>
        <p:nvSpPr>
          <p:cNvPr id="9" name="TextBox 8">
            <a:extLst>
              <a:ext uri="{FF2B5EF4-FFF2-40B4-BE49-F238E27FC236}">
                <a16:creationId xmlns:a16="http://schemas.microsoft.com/office/drawing/2014/main" id="{BD12124C-1F51-61EC-58F8-AFD749558447}"/>
              </a:ext>
            </a:extLst>
          </p:cNvPr>
          <p:cNvSpPr txBox="1"/>
          <p:nvPr/>
        </p:nvSpPr>
        <p:spPr>
          <a:xfrm>
            <a:off x="1283199" y="4058717"/>
            <a:ext cx="2348499" cy="923330"/>
          </a:xfrm>
          <a:prstGeom prst="rect">
            <a:avLst/>
          </a:prstGeom>
          <a:noFill/>
        </p:spPr>
        <p:txBody>
          <a:bodyPr wrap="square">
            <a:spAutoFit/>
          </a:bodyPr>
          <a:lstStyle/>
          <a:p>
            <a:r>
              <a:rPr lang="en-US" dirty="0">
                <a:solidFill>
                  <a:srgbClr val="333333"/>
                </a:solidFill>
                <a:latin typeface="Helvetica Neue"/>
              </a:rPr>
              <a:t>It assumes </a:t>
            </a:r>
            <a:r>
              <a:rPr lang="en-US" b="1" dirty="0">
                <a:solidFill>
                  <a:srgbClr val="333333"/>
                </a:solidFill>
                <a:latin typeface="Helvetica Neue"/>
              </a:rPr>
              <a:t>time-for-space substitution</a:t>
            </a:r>
            <a:r>
              <a:rPr lang="en-US" dirty="0">
                <a:solidFill>
                  <a:srgbClr val="333333"/>
                </a:solidFill>
                <a:latin typeface="Helvetica Neue"/>
              </a:rPr>
              <a:t>. Can it work?</a:t>
            </a:r>
          </a:p>
        </p:txBody>
      </p:sp>
    </p:spTree>
    <p:extLst>
      <p:ext uri="{BB962C8B-B14F-4D97-AF65-F5344CB8AC3E}">
        <p14:creationId xmlns:p14="http://schemas.microsoft.com/office/powerpoint/2010/main" val="506830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Discovering biodiversity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19</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5496779-C8DA-F43F-2FF5-5ADAAEEE8B9D}"/>
              </a:ext>
            </a:extLst>
          </p:cNvPr>
          <p:cNvSpPr txBox="1"/>
          <p:nvPr/>
        </p:nvSpPr>
        <p:spPr>
          <a:xfrm>
            <a:off x="284014" y="5969000"/>
            <a:ext cx="2980303" cy="338554"/>
          </a:xfrm>
          <a:prstGeom prst="rect">
            <a:avLst/>
          </a:prstGeom>
          <a:noFill/>
        </p:spPr>
        <p:txBody>
          <a:bodyPr wrap="none" rtlCol="0">
            <a:spAutoFit/>
          </a:bodyPr>
          <a:lstStyle/>
          <a:p>
            <a:r>
              <a:rPr lang="en-US" sz="1600" dirty="0" err="1"/>
              <a:t>Raxworthy</a:t>
            </a:r>
            <a:r>
              <a:rPr lang="en-US" sz="1600" dirty="0"/>
              <a:t> et al. (2003) </a:t>
            </a:r>
            <a:r>
              <a:rPr lang="en-US" sz="1600" i="1" dirty="0"/>
              <a:t>Nature</a:t>
            </a:r>
          </a:p>
        </p:txBody>
      </p:sp>
      <p:pic>
        <p:nvPicPr>
          <p:cNvPr id="3074" name="Picture 2" descr="alternativní popis obrázku chybí">
            <a:extLst>
              <a:ext uri="{FF2B5EF4-FFF2-40B4-BE49-F238E27FC236}">
                <a16:creationId xmlns:a16="http://schemas.microsoft.com/office/drawing/2014/main" id="{D63E861C-FE79-534C-AE67-ACC41F15C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966021"/>
            <a:ext cx="2845468" cy="190387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1C04044-F00E-C25A-8D6E-9448B6FE7918}"/>
              </a:ext>
            </a:extLst>
          </p:cNvPr>
          <p:cNvSpPr txBox="1"/>
          <p:nvPr/>
        </p:nvSpPr>
        <p:spPr>
          <a:xfrm>
            <a:off x="1821742" y="2853825"/>
            <a:ext cx="1701107" cy="338554"/>
          </a:xfrm>
          <a:prstGeom prst="rect">
            <a:avLst/>
          </a:prstGeom>
          <a:noFill/>
        </p:spPr>
        <p:txBody>
          <a:bodyPr wrap="none" rtlCol="0">
            <a:spAutoFit/>
          </a:bodyPr>
          <a:lstStyle/>
          <a:p>
            <a:r>
              <a:rPr lang="en-US" sz="1600" i="1" dirty="0" err="1"/>
              <a:t>Furcifer</a:t>
            </a:r>
            <a:r>
              <a:rPr lang="en-US" sz="1600" i="1" dirty="0"/>
              <a:t> </a:t>
            </a:r>
            <a:r>
              <a:rPr lang="en-US" sz="1600" i="1" dirty="0" err="1"/>
              <a:t>oustaleti</a:t>
            </a:r>
            <a:endParaRPr lang="en-US" sz="1600" i="1" dirty="0"/>
          </a:p>
        </p:txBody>
      </p:sp>
      <p:pic>
        <p:nvPicPr>
          <p:cNvPr id="18" name="Picture 17">
            <a:extLst>
              <a:ext uri="{FF2B5EF4-FFF2-40B4-BE49-F238E27FC236}">
                <a16:creationId xmlns:a16="http://schemas.microsoft.com/office/drawing/2014/main" id="{4986725A-5DD9-D53D-B0BE-D281F7615F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8538" y="938654"/>
            <a:ext cx="7090010" cy="4892652"/>
          </a:xfrm>
          <a:prstGeom prst="rect">
            <a:avLst/>
          </a:prstGeom>
        </p:spPr>
      </p:pic>
      <p:grpSp>
        <p:nvGrpSpPr>
          <p:cNvPr id="8" name="Group 7">
            <a:extLst>
              <a:ext uri="{FF2B5EF4-FFF2-40B4-BE49-F238E27FC236}">
                <a16:creationId xmlns:a16="http://schemas.microsoft.com/office/drawing/2014/main" id="{8BC99CC3-69FA-6843-0EA9-0D480294CC0D}"/>
              </a:ext>
            </a:extLst>
          </p:cNvPr>
          <p:cNvGrpSpPr/>
          <p:nvPr/>
        </p:nvGrpSpPr>
        <p:grpSpPr>
          <a:xfrm>
            <a:off x="1360170" y="3988103"/>
            <a:ext cx="2792128" cy="1707284"/>
            <a:chOff x="1386840" y="3939155"/>
            <a:chExt cx="2792128" cy="1707284"/>
          </a:xfrm>
        </p:grpSpPr>
        <p:sp>
          <p:nvSpPr>
            <p:cNvPr id="7" name="Speech Bubble: Rectangle with Corners Rounded 6">
              <a:extLst>
                <a:ext uri="{FF2B5EF4-FFF2-40B4-BE49-F238E27FC236}">
                  <a16:creationId xmlns:a16="http://schemas.microsoft.com/office/drawing/2014/main" id="{EE441938-86C6-DBA3-9526-542FB687B1FF}"/>
                </a:ext>
              </a:extLst>
            </p:cNvPr>
            <p:cNvSpPr/>
            <p:nvPr/>
          </p:nvSpPr>
          <p:spPr>
            <a:xfrm>
              <a:off x="1386840" y="3939155"/>
              <a:ext cx="2792128" cy="1646305"/>
            </a:xfrm>
            <a:prstGeom prst="wedgeRoundRectCallou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77BC463-AEDD-C3C9-85EC-D619E45509FD}"/>
                </a:ext>
              </a:extLst>
            </p:cNvPr>
            <p:cNvSpPr txBox="1"/>
            <p:nvPr/>
          </p:nvSpPr>
          <p:spPr>
            <a:xfrm>
              <a:off x="1590363" y="4046001"/>
              <a:ext cx="2522242" cy="1600438"/>
            </a:xfrm>
            <a:prstGeom prst="rect">
              <a:avLst/>
            </a:prstGeom>
            <a:noFill/>
          </p:spPr>
          <p:txBody>
            <a:bodyPr wrap="square" rtlCol="0">
              <a:spAutoFit/>
            </a:bodyPr>
            <a:lstStyle/>
            <a:p>
              <a:r>
                <a:rPr lang="en-US" sz="1400" i="1" dirty="0"/>
                <a:t>“Notably, these models also identified three intersecting areas of over-prediction that recently yielded seven chameleon species new to science.”</a:t>
              </a:r>
              <a:br>
                <a:rPr lang="en-US" sz="1400" dirty="0"/>
              </a:br>
              <a:endParaRPr lang="en-US" sz="1400" i="1" dirty="0"/>
            </a:p>
          </p:txBody>
        </p:sp>
      </p:grpSp>
    </p:spTree>
    <p:extLst>
      <p:ext uri="{BB962C8B-B14F-4D97-AF65-F5344CB8AC3E}">
        <p14:creationId xmlns:p14="http://schemas.microsoft.com/office/powerpoint/2010/main" val="923636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Contents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7" name="TextBox 6">
            <a:extLst>
              <a:ext uri="{FF2B5EF4-FFF2-40B4-BE49-F238E27FC236}">
                <a16:creationId xmlns:a16="http://schemas.microsoft.com/office/drawing/2014/main" id="{6DE967A0-AE0B-70C4-2AC3-396CD436DBB1}"/>
              </a:ext>
            </a:extLst>
          </p:cNvPr>
          <p:cNvSpPr txBox="1"/>
          <p:nvPr/>
        </p:nvSpPr>
        <p:spPr>
          <a:xfrm>
            <a:off x="1303168" y="993703"/>
            <a:ext cx="9585664" cy="3970318"/>
          </a:xfrm>
          <a:prstGeom prst="rect">
            <a:avLst/>
          </a:prstGeom>
          <a:noFill/>
        </p:spPr>
        <p:txBody>
          <a:bodyPr wrap="square">
            <a:spAutoFit/>
          </a:bodyPr>
          <a:lstStyle/>
          <a:p>
            <a:r>
              <a:rPr lang="en-US" b="0" i="0" dirty="0">
                <a:solidFill>
                  <a:srgbClr val="333333"/>
                </a:solidFill>
                <a:effectLst/>
                <a:latin typeface="Helvetica Neue"/>
              </a:rPr>
              <a:t>Ecological niche</a:t>
            </a:r>
          </a:p>
          <a:p>
            <a:pPr marL="285750" indent="-285750">
              <a:buFont typeface="Arial" panose="020B0604020202020204" pitchFamily="34" charset="0"/>
              <a:buChar char="•"/>
            </a:pPr>
            <a:r>
              <a:rPr lang="en-US" dirty="0">
                <a:solidFill>
                  <a:srgbClr val="333333"/>
                </a:solidFill>
                <a:latin typeface="Helvetica Neue"/>
              </a:rPr>
              <a:t>Optima, limits</a:t>
            </a:r>
          </a:p>
          <a:p>
            <a:pPr marL="285750" indent="-285750">
              <a:buFont typeface="Arial" panose="020B0604020202020204" pitchFamily="34" charset="0"/>
              <a:buChar char="•"/>
            </a:pPr>
            <a:r>
              <a:rPr lang="en-US" dirty="0" err="1">
                <a:solidFill>
                  <a:srgbClr val="333333"/>
                </a:solidFill>
                <a:latin typeface="Helvetica Neue"/>
              </a:rPr>
              <a:t>Eltonian</a:t>
            </a:r>
            <a:r>
              <a:rPr lang="en-US" dirty="0">
                <a:solidFill>
                  <a:srgbClr val="333333"/>
                </a:solidFill>
                <a:latin typeface="Helvetica Neue"/>
              </a:rPr>
              <a:t> vs </a:t>
            </a:r>
            <a:r>
              <a:rPr lang="en-US" dirty="0" err="1">
                <a:solidFill>
                  <a:srgbClr val="333333"/>
                </a:solidFill>
                <a:latin typeface="Helvetica Neue"/>
              </a:rPr>
              <a:t>Grinnellian</a:t>
            </a:r>
            <a:r>
              <a:rPr lang="en-US" dirty="0">
                <a:solidFill>
                  <a:srgbClr val="333333"/>
                </a:solidFill>
                <a:latin typeface="Helvetica Neue"/>
              </a:rPr>
              <a:t> niche</a:t>
            </a:r>
          </a:p>
          <a:p>
            <a:pPr marL="285750" indent="-285750">
              <a:buFont typeface="Arial" panose="020B0604020202020204" pitchFamily="34" charset="0"/>
              <a:buChar char="•"/>
            </a:pPr>
            <a:r>
              <a:rPr lang="en-US" b="0" i="0" dirty="0">
                <a:solidFill>
                  <a:srgbClr val="333333"/>
                </a:solidFill>
                <a:effectLst/>
                <a:latin typeface="Helvetica Neue"/>
              </a:rPr>
              <a:t>Fundamental vs Realized niche</a:t>
            </a:r>
          </a:p>
          <a:p>
            <a:pPr marL="285750" indent="-285750">
              <a:buFont typeface="Arial" panose="020B0604020202020204" pitchFamily="34" charset="0"/>
              <a:buChar char="•"/>
            </a:pPr>
            <a:r>
              <a:rPr lang="en-US" b="0" i="0" dirty="0">
                <a:solidFill>
                  <a:srgbClr val="333333"/>
                </a:solidFill>
                <a:effectLst/>
                <a:latin typeface="Helvetica Neue"/>
              </a:rPr>
              <a:t>Abiotic vs Biotic niche</a:t>
            </a:r>
          </a:p>
          <a:p>
            <a:pPr marL="285750" indent="-285750">
              <a:buFont typeface="Arial" panose="020B0604020202020204" pitchFamily="34" charset="0"/>
              <a:buChar char="•"/>
            </a:pPr>
            <a:r>
              <a:rPr lang="en-US" b="0" i="0" dirty="0">
                <a:solidFill>
                  <a:srgbClr val="333333"/>
                </a:solidFill>
                <a:effectLst/>
                <a:latin typeface="Helvetica Neue"/>
              </a:rPr>
              <a:t>Phenotypic plasticity, lessons from invasions, time-for-space</a:t>
            </a:r>
          </a:p>
          <a:p>
            <a:endParaRPr lang="en-US" dirty="0">
              <a:solidFill>
                <a:srgbClr val="333333"/>
              </a:solidFill>
              <a:latin typeface="Helvetica Neue"/>
            </a:endParaRPr>
          </a:p>
          <a:p>
            <a:r>
              <a:rPr lang="en-US" dirty="0">
                <a:solidFill>
                  <a:srgbClr val="333333"/>
                </a:solidFill>
                <a:latin typeface="Helvetica Neue"/>
              </a:rPr>
              <a:t>SDMs, niche models, applied issues</a:t>
            </a:r>
          </a:p>
          <a:p>
            <a:endParaRPr lang="en-US" dirty="0">
              <a:solidFill>
                <a:srgbClr val="333333"/>
              </a:solidFill>
              <a:latin typeface="Helvetica Neue"/>
            </a:endParaRPr>
          </a:p>
          <a:p>
            <a:r>
              <a:rPr lang="en-US" dirty="0">
                <a:solidFill>
                  <a:srgbClr val="333333"/>
                </a:solidFill>
                <a:latin typeface="Helvetica Neue"/>
              </a:rPr>
              <a:t>Climate</a:t>
            </a:r>
          </a:p>
          <a:p>
            <a:endParaRPr lang="en-US" b="0" i="0" dirty="0">
              <a:solidFill>
                <a:srgbClr val="333333"/>
              </a:solidFill>
              <a:effectLst/>
              <a:latin typeface="Helvetica Neue"/>
            </a:endParaRPr>
          </a:p>
          <a:p>
            <a:r>
              <a:rPr lang="en-US" dirty="0">
                <a:solidFill>
                  <a:srgbClr val="333333"/>
                </a:solidFill>
                <a:latin typeface="Helvetica Neue"/>
              </a:rPr>
              <a:t>Habitats and biomes</a:t>
            </a:r>
          </a:p>
          <a:p>
            <a:endParaRPr lang="en-US" b="0" i="0" dirty="0">
              <a:solidFill>
                <a:srgbClr val="333333"/>
              </a:solidFill>
              <a:effectLst/>
              <a:latin typeface="Helvetica Neue"/>
            </a:endParaRPr>
          </a:p>
          <a:p>
            <a:r>
              <a:rPr lang="en-US" dirty="0">
                <a:solidFill>
                  <a:srgbClr val="333333"/>
                </a:solidFill>
                <a:latin typeface="Helvetica Neue"/>
              </a:rPr>
              <a:t>Dispersal limits, historical legacies</a:t>
            </a:r>
            <a:endParaRPr lang="en-US" b="0" i="0" dirty="0">
              <a:solidFill>
                <a:srgbClr val="333333"/>
              </a:solidFill>
              <a:effectLst/>
              <a:latin typeface="Helvetica Neue"/>
            </a:endParaRPr>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8535157" cy="338554"/>
          </a:xfrm>
          <a:prstGeom prst="rect">
            <a:avLst/>
          </a:prstGeom>
          <a:noFill/>
        </p:spPr>
        <p:txBody>
          <a:bodyPr wrap="none" rtlCol="0">
            <a:spAutoFit/>
          </a:bodyPr>
          <a:lstStyle/>
          <a:p>
            <a:r>
              <a:rPr lang="en-US" sz="1600" dirty="0"/>
              <a:t>Townsend Peterson et al. (2011)  </a:t>
            </a:r>
            <a:r>
              <a:rPr lang="en-US" sz="1600" i="1" dirty="0"/>
              <a:t>Ecological Niches and Geographic Distributions</a:t>
            </a:r>
            <a:r>
              <a:rPr lang="en-US" sz="1600" dirty="0"/>
              <a:t>. Princeton</a:t>
            </a:r>
            <a:endParaRPr lang="en-US" sz="1600" i="1" dirty="0"/>
          </a:p>
        </p:txBody>
      </p:sp>
      <p:pic>
        <p:nvPicPr>
          <p:cNvPr id="1026" name="Picture 2" descr="Ecological Niches and Geographic Distributions (MPB-49) (Monographs in  Population Biology) , Peterson, A. Townsend, Jorge Soberón, Richard G.  Pearson, Robert P. Anderson, Enrique Martínez-Meyer, Miguel Nakamura,  Miguel B. AraÃºjo - Amazon.com">
            <a:extLst>
              <a:ext uri="{FF2B5EF4-FFF2-40B4-BE49-F238E27FC236}">
                <a16:creationId xmlns:a16="http://schemas.microsoft.com/office/drawing/2014/main" id="{6C9F6D80-1BA8-A097-1035-233624149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6645" y="1065623"/>
            <a:ext cx="2966711" cy="4481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679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Invasion biology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20</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5C8E592-B1FC-08A5-F3E0-6464533DB49B}"/>
              </a:ext>
            </a:extLst>
          </p:cNvPr>
          <p:cNvSpPr txBox="1"/>
          <p:nvPr/>
        </p:nvSpPr>
        <p:spPr>
          <a:xfrm>
            <a:off x="284014" y="5969000"/>
            <a:ext cx="3238835" cy="584775"/>
          </a:xfrm>
          <a:prstGeom prst="rect">
            <a:avLst/>
          </a:prstGeom>
          <a:noFill/>
        </p:spPr>
        <p:txBody>
          <a:bodyPr wrap="none" rtlCol="0">
            <a:spAutoFit/>
          </a:bodyPr>
          <a:lstStyle/>
          <a:p>
            <a:r>
              <a:rPr lang="en-US" sz="1600" dirty="0"/>
              <a:t>Townsend Peterson et al. (2011)  </a:t>
            </a:r>
          </a:p>
          <a:p>
            <a:r>
              <a:rPr lang="en-US" sz="1600" dirty="0" err="1"/>
              <a:t>Roura</a:t>
            </a:r>
            <a:r>
              <a:rPr lang="en-US" sz="1600" dirty="0"/>
              <a:t>-Pascual et al. (2005)</a:t>
            </a:r>
          </a:p>
        </p:txBody>
      </p:sp>
      <p:pic>
        <p:nvPicPr>
          <p:cNvPr id="7" name="Picture 6">
            <a:extLst>
              <a:ext uri="{FF2B5EF4-FFF2-40B4-BE49-F238E27FC236}">
                <a16:creationId xmlns:a16="http://schemas.microsoft.com/office/drawing/2014/main" id="{7C1B5EF2-5ABB-6E04-F1D5-D3C57AA375E5}"/>
              </a:ext>
            </a:extLst>
          </p:cNvPr>
          <p:cNvPicPr>
            <a:picLocks noChangeAspect="1"/>
          </p:cNvPicPr>
          <p:nvPr/>
        </p:nvPicPr>
        <p:blipFill rotWithShape="1">
          <a:blip r:embed="rId3">
            <a:extLst>
              <a:ext uri="{28A0092B-C50C-407E-A947-70E740481C1C}">
                <a14:useLocalDpi xmlns:a14="http://schemas.microsoft.com/office/drawing/2010/main" val="0"/>
              </a:ext>
            </a:extLst>
          </a:blip>
          <a:srcRect b="12862"/>
          <a:stretch/>
        </p:blipFill>
        <p:spPr>
          <a:xfrm>
            <a:off x="3850511" y="883392"/>
            <a:ext cx="4667847" cy="5708640"/>
          </a:xfrm>
          <a:prstGeom prst="rect">
            <a:avLst/>
          </a:prstGeom>
        </p:spPr>
      </p:pic>
      <p:pic>
        <p:nvPicPr>
          <p:cNvPr id="2050" name="Picture 2">
            <a:extLst>
              <a:ext uri="{FF2B5EF4-FFF2-40B4-BE49-F238E27FC236}">
                <a16:creationId xmlns:a16="http://schemas.microsoft.com/office/drawing/2014/main" id="{A206DC50-F6B2-B051-111F-EA56CC1C72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1" y="974042"/>
            <a:ext cx="2255322" cy="180926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4C7DC57-E0B1-A8C7-F9E3-5DF307DD5AF5}"/>
              </a:ext>
            </a:extLst>
          </p:cNvPr>
          <p:cNvSpPr txBox="1"/>
          <p:nvPr/>
        </p:nvSpPr>
        <p:spPr>
          <a:xfrm>
            <a:off x="1333500" y="2807609"/>
            <a:ext cx="2329484" cy="584775"/>
          </a:xfrm>
          <a:prstGeom prst="rect">
            <a:avLst/>
          </a:prstGeom>
          <a:noFill/>
        </p:spPr>
        <p:txBody>
          <a:bodyPr wrap="none" rtlCol="0">
            <a:spAutoFit/>
          </a:bodyPr>
          <a:lstStyle/>
          <a:p>
            <a:pPr algn="ctr"/>
            <a:r>
              <a:rPr lang="en-US" sz="1600" i="1" dirty="0" err="1"/>
              <a:t>Linephithema</a:t>
            </a:r>
            <a:r>
              <a:rPr lang="en-US" sz="1600" i="1" dirty="0"/>
              <a:t> </a:t>
            </a:r>
            <a:r>
              <a:rPr lang="en-US" sz="1600" i="1" dirty="0" err="1"/>
              <a:t>humile</a:t>
            </a:r>
            <a:endParaRPr lang="en-US" sz="1600" i="1" dirty="0"/>
          </a:p>
          <a:p>
            <a:pPr algn="ctr"/>
            <a:r>
              <a:rPr lang="en-US" sz="1600" dirty="0"/>
              <a:t>(</a:t>
            </a:r>
            <a:r>
              <a:rPr lang="en-US" sz="1600" dirty="0" err="1"/>
              <a:t>Mravenec</a:t>
            </a:r>
            <a:r>
              <a:rPr lang="en-US" sz="1600" dirty="0"/>
              <a:t> </a:t>
            </a:r>
            <a:r>
              <a:rPr lang="en-US" sz="1600" dirty="0" err="1"/>
              <a:t>argentinsk</a:t>
            </a:r>
            <a:r>
              <a:rPr lang="cs-CZ" sz="1600" dirty="0"/>
              <a:t>ý</a:t>
            </a:r>
            <a:r>
              <a:rPr lang="en-US" sz="1600" dirty="0"/>
              <a:t>)</a:t>
            </a:r>
          </a:p>
        </p:txBody>
      </p:sp>
    </p:spTree>
    <p:extLst>
      <p:ext uri="{BB962C8B-B14F-4D97-AF65-F5344CB8AC3E}">
        <p14:creationId xmlns:p14="http://schemas.microsoft.com/office/powerpoint/2010/main" val="2640272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Reintroductions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21</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5C8E592-B1FC-08A5-F3E0-6464533DB49B}"/>
              </a:ext>
            </a:extLst>
          </p:cNvPr>
          <p:cNvSpPr txBox="1"/>
          <p:nvPr/>
        </p:nvSpPr>
        <p:spPr>
          <a:xfrm>
            <a:off x="284014" y="5969000"/>
            <a:ext cx="3238835" cy="584775"/>
          </a:xfrm>
          <a:prstGeom prst="rect">
            <a:avLst/>
          </a:prstGeom>
          <a:noFill/>
        </p:spPr>
        <p:txBody>
          <a:bodyPr wrap="none" rtlCol="0">
            <a:spAutoFit/>
          </a:bodyPr>
          <a:lstStyle/>
          <a:p>
            <a:r>
              <a:rPr lang="en-US" sz="1600" dirty="0"/>
              <a:t>Townsend Peterson et al. (2011)  </a:t>
            </a:r>
          </a:p>
          <a:p>
            <a:r>
              <a:rPr lang="en-US" sz="1600" dirty="0"/>
              <a:t>Martinez-Meyer et al. (2006)</a:t>
            </a:r>
          </a:p>
        </p:txBody>
      </p:sp>
      <p:pic>
        <p:nvPicPr>
          <p:cNvPr id="7" name="Picture 6">
            <a:extLst>
              <a:ext uri="{FF2B5EF4-FFF2-40B4-BE49-F238E27FC236}">
                <a16:creationId xmlns:a16="http://schemas.microsoft.com/office/drawing/2014/main" id="{8F87A64E-F6DC-3BC6-D5BE-3BEE87D943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1543" y="931809"/>
            <a:ext cx="5272168" cy="5329578"/>
          </a:xfrm>
          <a:prstGeom prst="rect">
            <a:avLst/>
          </a:prstGeom>
        </p:spPr>
      </p:pic>
      <p:sp>
        <p:nvSpPr>
          <p:cNvPr id="9" name="TextBox 8">
            <a:extLst>
              <a:ext uri="{FF2B5EF4-FFF2-40B4-BE49-F238E27FC236}">
                <a16:creationId xmlns:a16="http://schemas.microsoft.com/office/drawing/2014/main" id="{6A34516F-D415-3520-FCAC-46827440E2DE}"/>
              </a:ext>
            </a:extLst>
          </p:cNvPr>
          <p:cNvSpPr txBox="1"/>
          <p:nvPr/>
        </p:nvSpPr>
        <p:spPr>
          <a:xfrm>
            <a:off x="1238012" y="2791276"/>
            <a:ext cx="2937648" cy="646331"/>
          </a:xfrm>
          <a:prstGeom prst="rect">
            <a:avLst/>
          </a:prstGeom>
          <a:noFill/>
        </p:spPr>
        <p:txBody>
          <a:bodyPr wrap="square">
            <a:spAutoFit/>
          </a:bodyPr>
          <a:lstStyle/>
          <a:p>
            <a:pPr algn="ctr"/>
            <a:r>
              <a:rPr lang="en-US" sz="1800" i="1" dirty="0"/>
              <a:t>Gymnogyps californianus</a:t>
            </a:r>
            <a:endParaRPr lang="cs-CZ" sz="1800" i="1" dirty="0"/>
          </a:p>
          <a:p>
            <a:pPr algn="ctr"/>
            <a:r>
              <a:rPr lang="en-GB" sz="1800" dirty="0"/>
              <a:t>(Kondor </a:t>
            </a:r>
            <a:r>
              <a:rPr lang="en-GB" sz="1800" dirty="0" err="1"/>
              <a:t>kalifornsk</a:t>
            </a:r>
            <a:r>
              <a:rPr lang="cs-CZ" dirty="0"/>
              <a:t>ý</a:t>
            </a:r>
            <a:r>
              <a:rPr lang="en-GB" sz="1800" dirty="0"/>
              <a:t>)</a:t>
            </a:r>
            <a:endParaRPr lang="en-US" sz="1800" dirty="0"/>
          </a:p>
        </p:txBody>
      </p:sp>
      <p:pic>
        <p:nvPicPr>
          <p:cNvPr id="4098" name="Picture 2">
            <a:extLst>
              <a:ext uri="{FF2B5EF4-FFF2-40B4-BE49-F238E27FC236}">
                <a16:creationId xmlns:a16="http://schemas.microsoft.com/office/drawing/2014/main" id="{97870443-9881-28AF-5C72-9F13C334EC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0" y="999118"/>
            <a:ext cx="2652342" cy="176959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6CEFFF7F-3EE6-7363-B6DC-6B6214E9AD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4776" y="5480170"/>
            <a:ext cx="3865944" cy="977660"/>
          </a:xfrm>
          <a:prstGeom prst="rect">
            <a:avLst/>
          </a:prstGeom>
        </p:spPr>
      </p:pic>
    </p:spTree>
    <p:extLst>
      <p:ext uri="{BB962C8B-B14F-4D97-AF65-F5344CB8AC3E}">
        <p14:creationId xmlns:p14="http://schemas.microsoft.com/office/powerpoint/2010/main" val="1659834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Evolutionary biology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5C8E592-B1FC-08A5-F3E0-6464533DB49B}"/>
              </a:ext>
            </a:extLst>
          </p:cNvPr>
          <p:cNvSpPr txBox="1"/>
          <p:nvPr/>
        </p:nvSpPr>
        <p:spPr>
          <a:xfrm>
            <a:off x="284014" y="5969000"/>
            <a:ext cx="3082895" cy="338554"/>
          </a:xfrm>
          <a:prstGeom prst="rect">
            <a:avLst/>
          </a:prstGeom>
          <a:noFill/>
        </p:spPr>
        <p:txBody>
          <a:bodyPr wrap="none" rtlCol="0">
            <a:spAutoFit/>
          </a:bodyPr>
          <a:lstStyle/>
          <a:p>
            <a:r>
              <a:rPr lang="en-US" sz="1600" dirty="0" err="1"/>
              <a:t>Moriniere</a:t>
            </a:r>
            <a:r>
              <a:rPr lang="en-US" sz="1600" dirty="0"/>
              <a:t> et al. (2016) Sci. Rep.</a:t>
            </a:r>
            <a:endParaRPr lang="en-US" sz="1600" i="1" dirty="0"/>
          </a:p>
        </p:txBody>
      </p:sp>
      <p:pic>
        <p:nvPicPr>
          <p:cNvPr id="5122" name="Picture 2" descr="figure 3">
            <a:extLst>
              <a:ext uri="{FF2B5EF4-FFF2-40B4-BE49-F238E27FC236}">
                <a16:creationId xmlns:a16="http://schemas.microsoft.com/office/drawing/2014/main" id="{CC768056-AE80-75B0-EEC4-1A94791206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2253" y="976103"/>
            <a:ext cx="4542840" cy="533145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lternativní popis obrázku chybí">
            <a:extLst>
              <a:ext uri="{FF2B5EF4-FFF2-40B4-BE49-F238E27FC236}">
                <a16:creationId xmlns:a16="http://schemas.microsoft.com/office/drawing/2014/main" id="{A1B4BD56-5FBA-A72B-61EE-9CDA2E207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0" y="976103"/>
            <a:ext cx="2457450" cy="17716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AF6C983-C631-66D0-3799-BF160ED0A9F9}"/>
              </a:ext>
            </a:extLst>
          </p:cNvPr>
          <p:cNvSpPr txBox="1"/>
          <p:nvPr/>
        </p:nvSpPr>
        <p:spPr>
          <a:xfrm>
            <a:off x="1489042" y="2782942"/>
            <a:ext cx="2206658" cy="646331"/>
          </a:xfrm>
          <a:prstGeom prst="rect">
            <a:avLst/>
          </a:prstGeom>
          <a:noFill/>
        </p:spPr>
        <p:txBody>
          <a:bodyPr wrap="square">
            <a:spAutoFit/>
          </a:bodyPr>
          <a:lstStyle/>
          <a:p>
            <a:pPr algn="ctr"/>
            <a:r>
              <a:rPr lang="en-US" sz="1800" i="1" dirty="0" err="1"/>
              <a:t>Colymbetes</a:t>
            </a:r>
            <a:r>
              <a:rPr lang="en-US" sz="1800" i="1" dirty="0"/>
              <a:t> </a:t>
            </a:r>
            <a:r>
              <a:rPr lang="en-US" sz="1800" i="1" dirty="0" err="1"/>
              <a:t>fuscus</a:t>
            </a:r>
            <a:endParaRPr lang="cs-CZ" sz="1800" i="1" dirty="0"/>
          </a:p>
          <a:p>
            <a:pPr algn="ctr"/>
            <a:r>
              <a:rPr lang="en-GB" sz="1800" dirty="0"/>
              <a:t>(Pot</a:t>
            </a:r>
            <a:r>
              <a:rPr lang="cs-CZ" dirty="0" err="1"/>
              <a:t>ápěč</a:t>
            </a:r>
            <a:r>
              <a:rPr lang="cs-CZ" dirty="0"/>
              <a:t> hnědý</a:t>
            </a:r>
            <a:r>
              <a:rPr lang="en-GB" sz="1800" dirty="0"/>
              <a:t>)</a:t>
            </a:r>
            <a:endParaRPr lang="en-US" sz="1800" dirty="0"/>
          </a:p>
        </p:txBody>
      </p:sp>
    </p:spTree>
    <p:extLst>
      <p:ext uri="{BB962C8B-B14F-4D97-AF65-F5344CB8AC3E}">
        <p14:creationId xmlns:p14="http://schemas.microsoft.com/office/powerpoint/2010/main" val="1130301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Epidemiology – disease mapping</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5C8E592-B1FC-08A5-F3E0-6464533DB49B}"/>
              </a:ext>
            </a:extLst>
          </p:cNvPr>
          <p:cNvSpPr txBox="1"/>
          <p:nvPr/>
        </p:nvSpPr>
        <p:spPr>
          <a:xfrm>
            <a:off x="284014" y="5969000"/>
            <a:ext cx="3743332" cy="584775"/>
          </a:xfrm>
          <a:prstGeom prst="rect">
            <a:avLst/>
          </a:prstGeom>
          <a:noFill/>
        </p:spPr>
        <p:txBody>
          <a:bodyPr wrap="none" rtlCol="0">
            <a:spAutoFit/>
          </a:bodyPr>
          <a:lstStyle/>
          <a:p>
            <a:r>
              <a:rPr lang="en-US" sz="1600" dirty="0"/>
              <a:t>Coro (2020) </a:t>
            </a:r>
            <a:r>
              <a:rPr lang="en-US" sz="1600" i="1" dirty="0"/>
              <a:t>Ecological Modelling</a:t>
            </a:r>
          </a:p>
          <a:p>
            <a:r>
              <a:rPr lang="en-US" sz="1600" dirty="0"/>
              <a:t>Carlson et al. (2020) </a:t>
            </a:r>
            <a:r>
              <a:rPr lang="en-US" sz="1600" i="1" dirty="0"/>
              <a:t>Nature Ecol. </a:t>
            </a:r>
            <a:r>
              <a:rPr lang="en-US" sz="1600" i="1" dirty="0" err="1"/>
              <a:t>Evol</a:t>
            </a:r>
            <a:r>
              <a:rPr lang="en-US" sz="1600" i="1" dirty="0"/>
              <a:t>.</a:t>
            </a:r>
          </a:p>
        </p:txBody>
      </p:sp>
      <p:pic>
        <p:nvPicPr>
          <p:cNvPr id="8" name="Picture 7">
            <a:extLst>
              <a:ext uri="{FF2B5EF4-FFF2-40B4-BE49-F238E27FC236}">
                <a16:creationId xmlns:a16="http://schemas.microsoft.com/office/drawing/2014/main" id="{F7E9949E-E835-FF69-6DFF-420A3FD83B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6509" y="4208460"/>
            <a:ext cx="6134582" cy="2099094"/>
          </a:xfrm>
          <a:prstGeom prst="rect">
            <a:avLst/>
          </a:prstGeom>
        </p:spPr>
      </p:pic>
      <p:pic>
        <p:nvPicPr>
          <p:cNvPr id="10" name="Picture 9">
            <a:extLst>
              <a:ext uri="{FF2B5EF4-FFF2-40B4-BE49-F238E27FC236}">
                <a16:creationId xmlns:a16="http://schemas.microsoft.com/office/drawing/2014/main" id="{4138D805-7187-0A90-2BBD-2C3D30826E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3500" y="910177"/>
            <a:ext cx="6597570" cy="3163019"/>
          </a:xfrm>
          <a:prstGeom prst="rect">
            <a:avLst/>
          </a:prstGeom>
        </p:spPr>
      </p:pic>
    </p:spTree>
    <p:extLst>
      <p:ext uri="{BB962C8B-B14F-4D97-AF65-F5344CB8AC3E}">
        <p14:creationId xmlns:p14="http://schemas.microsoft.com/office/powerpoint/2010/main" val="3378011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t>Main problems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5C8E592-B1FC-08A5-F3E0-6464533DB49B}"/>
              </a:ext>
            </a:extLst>
          </p:cNvPr>
          <p:cNvSpPr txBox="1"/>
          <p:nvPr/>
        </p:nvSpPr>
        <p:spPr>
          <a:xfrm>
            <a:off x="284014" y="5969000"/>
            <a:ext cx="8535157" cy="338554"/>
          </a:xfrm>
          <a:prstGeom prst="rect">
            <a:avLst/>
          </a:prstGeom>
          <a:noFill/>
        </p:spPr>
        <p:txBody>
          <a:bodyPr wrap="none" rtlCol="0">
            <a:spAutoFit/>
          </a:bodyPr>
          <a:lstStyle/>
          <a:p>
            <a:r>
              <a:rPr lang="en-US" sz="1600" dirty="0"/>
              <a:t>Townsend Peterson et al. (2011)  </a:t>
            </a:r>
            <a:r>
              <a:rPr lang="en-US" sz="1600" i="1" dirty="0"/>
              <a:t>Ecological Niches and Geographic Distributions</a:t>
            </a:r>
            <a:r>
              <a:rPr lang="en-US" sz="1600" dirty="0"/>
              <a:t>. Princeton</a:t>
            </a:r>
            <a:endParaRPr lang="en-US" sz="1600" i="1" dirty="0"/>
          </a:p>
        </p:txBody>
      </p:sp>
      <p:sp>
        <p:nvSpPr>
          <p:cNvPr id="6" name="TextBox 5">
            <a:extLst>
              <a:ext uri="{FF2B5EF4-FFF2-40B4-BE49-F238E27FC236}">
                <a16:creationId xmlns:a16="http://schemas.microsoft.com/office/drawing/2014/main" id="{761FD24D-80D3-BB8A-3C67-11E0F1DA0C61}"/>
              </a:ext>
            </a:extLst>
          </p:cNvPr>
          <p:cNvSpPr txBox="1"/>
          <p:nvPr/>
        </p:nvSpPr>
        <p:spPr>
          <a:xfrm>
            <a:off x="1303168" y="993703"/>
            <a:ext cx="9585664" cy="21185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333333"/>
                </a:solidFill>
                <a:latin typeface="Helvetica Neue"/>
              </a:rPr>
              <a:t>Niche models often rely only on climate, while other complex mechanisms are at play</a:t>
            </a:r>
          </a:p>
          <a:p>
            <a:pPr marL="285750" indent="-285750">
              <a:lnSpc>
                <a:spcPct val="150000"/>
              </a:lnSpc>
              <a:buFont typeface="Arial" panose="020B0604020202020204" pitchFamily="34" charset="0"/>
              <a:buChar char="•"/>
            </a:pPr>
            <a:r>
              <a:rPr lang="en-US" dirty="0">
                <a:solidFill>
                  <a:srgbClr val="333333"/>
                </a:solidFill>
                <a:latin typeface="Helvetica Neue"/>
              </a:rPr>
              <a:t>Time-for-space substitution may not work</a:t>
            </a:r>
          </a:p>
          <a:p>
            <a:pPr marL="285750" indent="-285750">
              <a:lnSpc>
                <a:spcPct val="150000"/>
              </a:lnSpc>
              <a:buFont typeface="Arial" panose="020B0604020202020204" pitchFamily="34" charset="0"/>
              <a:buChar char="•"/>
            </a:pPr>
            <a:r>
              <a:rPr lang="en-US" dirty="0">
                <a:solidFill>
                  <a:srgbClr val="333333"/>
                </a:solidFill>
                <a:latin typeface="Helvetica Neue"/>
              </a:rPr>
              <a:t>Realized niches emerge due to geographic barriers</a:t>
            </a:r>
          </a:p>
          <a:p>
            <a:pPr marL="285750" indent="-285750">
              <a:lnSpc>
                <a:spcPct val="150000"/>
              </a:lnSpc>
              <a:buFont typeface="Arial" panose="020B0604020202020204" pitchFamily="34" charset="0"/>
              <a:buChar char="•"/>
            </a:pPr>
            <a:r>
              <a:rPr lang="en-US" dirty="0">
                <a:solidFill>
                  <a:srgbClr val="333333"/>
                </a:solidFill>
                <a:latin typeface="Helvetica Neue"/>
              </a:rPr>
              <a:t>We often have presence-only data, i.e. we know where species is, but we don’t know where it isn’t.</a:t>
            </a:r>
          </a:p>
        </p:txBody>
      </p:sp>
      <p:pic>
        <p:nvPicPr>
          <p:cNvPr id="7" name="Picture 6">
            <a:extLst>
              <a:ext uri="{FF2B5EF4-FFF2-40B4-BE49-F238E27FC236}">
                <a16:creationId xmlns:a16="http://schemas.microsoft.com/office/drawing/2014/main" id="{83C65B5A-57C3-9959-026D-AD780003C9B4}"/>
              </a:ext>
            </a:extLst>
          </p:cNvPr>
          <p:cNvPicPr>
            <a:picLocks noChangeAspect="1"/>
          </p:cNvPicPr>
          <p:nvPr/>
        </p:nvPicPr>
        <p:blipFill rotWithShape="1">
          <a:blip r:embed="rId3">
            <a:extLst>
              <a:ext uri="{28A0092B-C50C-407E-A947-70E740481C1C}">
                <a14:useLocalDpi xmlns:a14="http://schemas.microsoft.com/office/drawing/2010/main" val="0"/>
              </a:ext>
            </a:extLst>
          </a:blip>
          <a:srcRect b="35125"/>
          <a:stretch/>
        </p:blipFill>
        <p:spPr>
          <a:xfrm>
            <a:off x="1232358" y="3523921"/>
            <a:ext cx="4747828" cy="2248835"/>
          </a:xfrm>
          <a:prstGeom prst="rect">
            <a:avLst/>
          </a:prstGeom>
        </p:spPr>
      </p:pic>
    </p:spTree>
    <p:extLst>
      <p:ext uri="{BB962C8B-B14F-4D97-AF65-F5344CB8AC3E}">
        <p14:creationId xmlns:p14="http://schemas.microsoft.com/office/powerpoint/2010/main" val="78389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Drivers of distributions + data</a:t>
            </a:r>
            <a:endParaRPr lang="cs-CZ" dirty="0">
              <a:solidFill>
                <a:schemeClr val="bg1">
                  <a:lumMod val="85000"/>
                </a:schemeClr>
              </a:solidFill>
            </a:endParaRPr>
          </a:p>
        </p:txBody>
      </p:sp>
      <p:sp>
        <p:nvSpPr>
          <p:cNvPr id="6" name="Text Placeholder 5">
            <a:extLst>
              <a:ext uri="{FF2B5EF4-FFF2-40B4-BE49-F238E27FC236}">
                <a16:creationId xmlns:a16="http://schemas.microsoft.com/office/drawing/2014/main" id="{89548302-3C3A-4C6D-9306-5FF371F56CFB}"/>
              </a:ext>
            </a:extLst>
          </p:cNvPr>
          <p:cNvSpPr>
            <a:spLocks noGrp="1"/>
          </p:cNvSpPr>
          <p:nvPr>
            <p:ph type="body" idx="1"/>
          </p:nvPr>
        </p:nvSpPr>
        <p:spPr>
          <a:xfrm>
            <a:off x="1252765" y="4734603"/>
            <a:ext cx="10515600" cy="1500187"/>
          </a:xfrm>
        </p:spPr>
        <p:txBody>
          <a:bodyPr/>
          <a:lstStyle/>
          <a:p>
            <a:r>
              <a:rPr lang="en-US" dirty="0"/>
              <a:t>Climate, biotic interactions, and dispersal limits</a:t>
            </a:r>
            <a:endParaRPr lang="cs-CZ" dirty="0"/>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25</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13512355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Climate – the #1 suspect behind large-scale ecological patterns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3612849" cy="830997"/>
          </a:xfrm>
          <a:prstGeom prst="rect">
            <a:avLst/>
          </a:prstGeom>
          <a:noFill/>
        </p:spPr>
        <p:txBody>
          <a:bodyPr wrap="none" rtlCol="0">
            <a:spAutoFit/>
          </a:bodyPr>
          <a:lstStyle/>
          <a:p>
            <a:r>
              <a:rPr lang="en-US" sz="1600" dirty="0" err="1"/>
              <a:t>WorldClim</a:t>
            </a:r>
            <a:r>
              <a:rPr lang="en-US" sz="1600" dirty="0"/>
              <a:t>: </a:t>
            </a:r>
            <a:r>
              <a:rPr lang="en-US" sz="1600" dirty="0">
                <a:hlinkClick r:id="rId3"/>
              </a:rPr>
              <a:t>https://www.worldclim.org/</a:t>
            </a:r>
            <a:endParaRPr lang="en-US" sz="1600" dirty="0"/>
          </a:p>
          <a:p>
            <a:r>
              <a:rPr lang="en-US" sz="1600" dirty="0"/>
              <a:t>CHELSA: </a:t>
            </a:r>
            <a:r>
              <a:rPr lang="en-US" sz="1600" dirty="0">
                <a:hlinkClick r:id="rId4"/>
              </a:rPr>
              <a:t>https://chelsa-climate.org/</a:t>
            </a:r>
            <a:endParaRPr lang="en-US" sz="1600" dirty="0"/>
          </a:p>
          <a:p>
            <a:endParaRPr lang="en-US" sz="1600" i="1" dirty="0"/>
          </a:p>
        </p:txBody>
      </p:sp>
      <p:pic>
        <p:nvPicPr>
          <p:cNvPr id="11266" name="Picture 2" descr="Fig. 1">
            <a:extLst>
              <a:ext uri="{FF2B5EF4-FFF2-40B4-BE49-F238E27FC236}">
                <a16:creationId xmlns:a16="http://schemas.microsoft.com/office/drawing/2014/main" id="{BCD82538-9BE1-A4CE-510A-446C579372A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112" t="-15135"/>
          <a:stretch/>
        </p:blipFill>
        <p:spPr bwMode="auto">
          <a:xfrm>
            <a:off x="1077429" y="681036"/>
            <a:ext cx="3767287" cy="223588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Fig. 5">
            <a:extLst>
              <a:ext uri="{FF2B5EF4-FFF2-40B4-BE49-F238E27FC236}">
                <a16:creationId xmlns:a16="http://schemas.microsoft.com/office/drawing/2014/main" id="{A8A72929-9B5C-A1C5-5424-39AE373A79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5191" y="1000731"/>
            <a:ext cx="7360711" cy="5050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5343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Dispersal limits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7" name="Picture 6">
            <a:extLst>
              <a:ext uri="{FF2B5EF4-FFF2-40B4-BE49-F238E27FC236}">
                <a16:creationId xmlns:a16="http://schemas.microsoft.com/office/drawing/2014/main" id="{9E04AF03-19CE-1462-3C9C-C33DBA7A43D9}"/>
              </a:ext>
            </a:extLst>
          </p:cNvPr>
          <p:cNvPicPr>
            <a:picLocks noChangeAspect="1"/>
          </p:cNvPicPr>
          <p:nvPr/>
        </p:nvPicPr>
        <p:blipFill rotWithShape="1">
          <a:blip r:embed="rId3">
            <a:extLst>
              <a:ext uri="{28A0092B-C50C-407E-A947-70E740481C1C}">
                <a14:useLocalDpi xmlns:a14="http://schemas.microsoft.com/office/drawing/2010/main" val="0"/>
              </a:ext>
            </a:extLst>
          </a:blip>
          <a:srcRect b="35125"/>
          <a:stretch/>
        </p:blipFill>
        <p:spPr>
          <a:xfrm>
            <a:off x="1120063" y="1216351"/>
            <a:ext cx="4747828" cy="2248835"/>
          </a:xfrm>
          <a:prstGeom prst="rect">
            <a:avLst/>
          </a:prstGeom>
        </p:spPr>
      </p:pic>
      <p:sp>
        <p:nvSpPr>
          <p:cNvPr id="9" name="TextBox 8">
            <a:extLst>
              <a:ext uri="{FF2B5EF4-FFF2-40B4-BE49-F238E27FC236}">
                <a16:creationId xmlns:a16="http://schemas.microsoft.com/office/drawing/2014/main" id="{5D5E6FF2-52C8-830B-0EC0-D7DC8B9E3342}"/>
              </a:ext>
            </a:extLst>
          </p:cNvPr>
          <p:cNvSpPr txBox="1"/>
          <p:nvPr/>
        </p:nvSpPr>
        <p:spPr>
          <a:xfrm>
            <a:off x="1251970" y="3726189"/>
            <a:ext cx="4148706" cy="1200329"/>
          </a:xfrm>
          <a:prstGeom prst="rect">
            <a:avLst/>
          </a:prstGeom>
          <a:noFill/>
        </p:spPr>
        <p:txBody>
          <a:bodyPr wrap="square" rtlCol="0">
            <a:spAutoFit/>
          </a:bodyPr>
          <a:lstStyle/>
          <a:p>
            <a:r>
              <a:rPr lang="en-US" dirty="0"/>
              <a:t>Species may be missing in parts of its range</a:t>
            </a:r>
            <a:r>
              <a:rPr lang="cs-CZ" dirty="0"/>
              <a:t> </a:t>
            </a:r>
            <a:r>
              <a:rPr lang="en-US" dirty="0"/>
              <a:t>(B, C) and niche (E) </a:t>
            </a:r>
            <a:r>
              <a:rPr lang="en-US" b="1" dirty="0"/>
              <a:t>because it can’t get there</a:t>
            </a:r>
            <a:r>
              <a:rPr lang="cs-CZ" b="1" dirty="0"/>
              <a:t> </a:t>
            </a:r>
            <a:r>
              <a:rPr lang="cs-CZ" dirty="0" err="1"/>
              <a:t>due</a:t>
            </a:r>
            <a:r>
              <a:rPr lang="cs-CZ" dirty="0"/>
              <a:t> to </a:t>
            </a:r>
            <a:r>
              <a:rPr lang="cs-CZ" dirty="0" err="1"/>
              <a:t>barriers</a:t>
            </a:r>
            <a:r>
              <a:rPr lang="cs-CZ" dirty="0"/>
              <a:t> </a:t>
            </a:r>
            <a:r>
              <a:rPr lang="cs-CZ" dirty="0" err="1"/>
              <a:t>or</a:t>
            </a:r>
            <a:r>
              <a:rPr lang="cs-CZ" dirty="0"/>
              <a:t> </a:t>
            </a:r>
            <a:r>
              <a:rPr lang="cs-CZ" dirty="0" err="1"/>
              <a:t>poor</a:t>
            </a:r>
            <a:r>
              <a:rPr lang="cs-CZ" dirty="0"/>
              <a:t> </a:t>
            </a:r>
            <a:r>
              <a:rPr lang="cs-CZ" dirty="0" err="1"/>
              <a:t>dispersal</a:t>
            </a:r>
            <a:r>
              <a:rPr lang="cs-CZ" dirty="0"/>
              <a:t>.</a:t>
            </a:r>
            <a:endParaRPr lang="en-US" b="1" dirty="0"/>
          </a:p>
        </p:txBody>
      </p:sp>
      <p:sp>
        <p:nvSpPr>
          <p:cNvPr id="3" name="AutoShape 2" descr="Details are in the caption following the image">
            <a:extLst>
              <a:ext uri="{FF2B5EF4-FFF2-40B4-BE49-F238E27FC236}">
                <a16:creationId xmlns:a16="http://schemas.microsoft.com/office/drawing/2014/main" id="{CEA308A5-526D-F332-4644-983C9421341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descr="Diagram&#10;&#10;Description automatically generated">
            <a:extLst>
              <a:ext uri="{FF2B5EF4-FFF2-40B4-BE49-F238E27FC236}">
                <a16:creationId xmlns:a16="http://schemas.microsoft.com/office/drawing/2014/main" id="{BAC3752E-6068-2BA6-27A5-9714D54082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0035" y="948271"/>
            <a:ext cx="3957620" cy="5362575"/>
          </a:xfrm>
          <a:prstGeom prst="rect">
            <a:avLst/>
          </a:prstGeom>
        </p:spPr>
      </p:pic>
      <p:cxnSp>
        <p:nvCxnSpPr>
          <p:cNvPr id="10" name="Straight Connector 9">
            <a:extLst>
              <a:ext uri="{FF2B5EF4-FFF2-40B4-BE49-F238E27FC236}">
                <a16:creationId xmlns:a16="http://schemas.microsoft.com/office/drawing/2014/main" id="{EDE1ED2A-BEFD-32E0-7FB5-A3782DF64617}"/>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4D9605-6302-D0A3-8B2C-BCA9AFF47B96}"/>
              </a:ext>
            </a:extLst>
          </p:cNvPr>
          <p:cNvSpPr txBox="1"/>
          <p:nvPr/>
        </p:nvSpPr>
        <p:spPr>
          <a:xfrm>
            <a:off x="284014" y="5969000"/>
            <a:ext cx="3866764" cy="338554"/>
          </a:xfrm>
          <a:prstGeom prst="rect">
            <a:avLst/>
          </a:prstGeom>
          <a:noFill/>
        </p:spPr>
        <p:txBody>
          <a:bodyPr wrap="none" rtlCol="0">
            <a:spAutoFit/>
          </a:bodyPr>
          <a:lstStyle/>
          <a:p>
            <a:r>
              <a:rPr lang="en-US" sz="1600" dirty="0" err="1"/>
              <a:t>Svenning</a:t>
            </a:r>
            <a:r>
              <a:rPr lang="en-US" sz="1600" dirty="0"/>
              <a:t> &amp; </a:t>
            </a:r>
            <a:r>
              <a:rPr lang="en-US" sz="1600" dirty="0" err="1"/>
              <a:t>Skov</a:t>
            </a:r>
            <a:r>
              <a:rPr lang="en-US" sz="1600" dirty="0"/>
              <a:t> (2004) </a:t>
            </a:r>
            <a:r>
              <a:rPr lang="en-US" sz="1600" i="1" dirty="0"/>
              <a:t>Ecology Letters</a:t>
            </a:r>
          </a:p>
        </p:txBody>
      </p:sp>
      <p:pic>
        <p:nvPicPr>
          <p:cNvPr id="10244" name="Picture 4">
            <a:extLst>
              <a:ext uri="{FF2B5EF4-FFF2-40B4-BE49-F238E27FC236}">
                <a16:creationId xmlns:a16="http://schemas.microsoft.com/office/drawing/2014/main" id="{464C09B4-D90B-9554-5438-703CAC8BCE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3600" y="948271"/>
            <a:ext cx="1027086" cy="160877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56986263-3A0D-7346-EEFD-6F4146E35B01}"/>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5943600" y="2792725"/>
            <a:ext cx="973221" cy="1608779"/>
          </a:xfrm>
          <a:prstGeom prst="rect">
            <a:avLst/>
          </a:prstGeom>
        </p:spPr>
      </p:pic>
      <p:pic>
        <p:nvPicPr>
          <p:cNvPr id="10250" name="Picture 10">
            <a:extLst>
              <a:ext uri="{FF2B5EF4-FFF2-40B4-BE49-F238E27FC236}">
                <a16:creationId xmlns:a16="http://schemas.microsoft.com/office/drawing/2014/main" id="{655F6349-C025-EA43-0EDD-973DFC4A1DC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11034999" y="1033523"/>
            <a:ext cx="1016544" cy="1608779"/>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a:extLst>
              <a:ext uri="{FF2B5EF4-FFF2-40B4-BE49-F238E27FC236}">
                <a16:creationId xmlns:a16="http://schemas.microsoft.com/office/drawing/2014/main" id="{E1FA3274-D9CF-20FF-1F32-865C26D8C4E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47004" y="2792725"/>
            <a:ext cx="1072520" cy="1608780"/>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descr="alternativní popis obrázku chybí">
            <a:extLst>
              <a:ext uri="{FF2B5EF4-FFF2-40B4-BE49-F238E27FC236}">
                <a16:creationId xmlns:a16="http://schemas.microsoft.com/office/drawing/2014/main" id="{39402BDA-3085-3A50-F19E-67378DEBECB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066055" y="4551928"/>
            <a:ext cx="1017069" cy="1356092"/>
          </a:xfrm>
          <a:prstGeom prst="rect">
            <a:avLst/>
          </a:prstGeom>
          <a:noFill/>
          <a:extLst>
            <a:ext uri="{909E8E84-426E-40DD-AFC4-6F175D3DCCD1}">
              <a14:hiddenFill xmlns:a14="http://schemas.microsoft.com/office/drawing/2010/main">
                <a:solidFill>
                  <a:srgbClr val="FFFFFF"/>
                </a:solidFill>
              </a14:hiddenFill>
            </a:ext>
          </a:extLst>
        </p:spPr>
      </p:pic>
      <p:pic>
        <p:nvPicPr>
          <p:cNvPr id="10256" name="Picture 16">
            <a:extLst>
              <a:ext uri="{FF2B5EF4-FFF2-40B4-BE49-F238E27FC236}">
                <a16:creationId xmlns:a16="http://schemas.microsoft.com/office/drawing/2014/main" id="{E2AA09BB-A683-1799-7C0F-1FD4F2E44ED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5943599" y="4551928"/>
            <a:ext cx="931941" cy="1571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457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Dispersal limits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7" name="Picture 6">
            <a:extLst>
              <a:ext uri="{FF2B5EF4-FFF2-40B4-BE49-F238E27FC236}">
                <a16:creationId xmlns:a16="http://schemas.microsoft.com/office/drawing/2014/main" id="{9E04AF03-19CE-1462-3C9C-C33DBA7A43D9}"/>
              </a:ext>
            </a:extLst>
          </p:cNvPr>
          <p:cNvPicPr>
            <a:picLocks noChangeAspect="1"/>
          </p:cNvPicPr>
          <p:nvPr/>
        </p:nvPicPr>
        <p:blipFill rotWithShape="1">
          <a:blip r:embed="rId3">
            <a:extLst>
              <a:ext uri="{28A0092B-C50C-407E-A947-70E740481C1C}">
                <a14:useLocalDpi xmlns:a14="http://schemas.microsoft.com/office/drawing/2010/main" val="0"/>
              </a:ext>
            </a:extLst>
          </a:blip>
          <a:srcRect b="35125"/>
          <a:stretch/>
        </p:blipFill>
        <p:spPr>
          <a:xfrm>
            <a:off x="1120063" y="1216351"/>
            <a:ext cx="4747828" cy="2248835"/>
          </a:xfrm>
          <a:prstGeom prst="rect">
            <a:avLst/>
          </a:prstGeom>
        </p:spPr>
      </p:pic>
      <p:sp>
        <p:nvSpPr>
          <p:cNvPr id="9" name="TextBox 8">
            <a:extLst>
              <a:ext uri="{FF2B5EF4-FFF2-40B4-BE49-F238E27FC236}">
                <a16:creationId xmlns:a16="http://schemas.microsoft.com/office/drawing/2014/main" id="{5D5E6FF2-52C8-830B-0EC0-D7DC8B9E3342}"/>
              </a:ext>
            </a:extLst>
          </p:cNvPr>
          <p:cNvSpPr txBox="1"/>
          <p:nvPr/>
        </p:nvSpPr>
        <p:spPr>
          <a:xfrm>
            <a:off x="1251970" y="3726189"/>
            <a:ext cx="4148706" cy="1200329"/>
          </a:xfrm>
          <a:prstGeom prst="rect">
            <a:avLst/>
          </a:prstGeom>
          <a:noFill/>
        </p:spPr>
        <p:txBody>
          <a:bodyPr wrap="square" rtlCol="0">
            <a:spAutoFit/>
          </a:bodyPr>
          <a:lstStyle/>
          <a:p>
            <a:r>
              <a:rPr lang="en-US" dirty="0"/>
              <a:t>Species may be missing in parts of its range</a:t>
            </a:r>
            <a:r>
              <a:rPr lang="cs-CZ" dirty="0"/>
              <a:t> </a:t>
            </a:r>
            <a:r>
              <a:rPr lang="en-US" dirty="0"/>
              <a:t>(B, C) and niche (E) </a:t>
            </a:r>
            <a:r>
              <a:rPr lang="en-US" b="1" dirty="0"/>
              <a:t>because it can’t get there</a:t>
            </a:r>
            <a:r>
              <a:rPr lang="cs-CZ" b="1" dirty="0"/>
              <a:t> </a:t>
            </a:r>
            <a:r>
              <a:rPr lang="cs-CZ" dirty="0" err="1"/>
              <a:t>due</a:t>
            </a:r>
            <a:r>
              <a:rPr lang="cs-CZ" dirty="0"/>
              <a:t> to </a:t>
            </a:r>
            <a:r>
              <a:rPr lang="cs-CZ" dirty="0" err="1"/>
              <a:t>barriers</a:t>
            </a:r>
            <a:r>
              <a:rPr lang="cs-CZ" dirty="0"/>
              <a:t> </a:t>
            </a:r>
            <a:r>
              <a:rPr lang="cs-CZ" dirty="0" err="1"/>
              <a:t>or</a:t>
            </a:r>
            <a:r>
              <a:rPr lang="cs-CZ" dirty="0"/>
              <a:t> </a:t>
            </a:r>
            <a:r>
              <a:rPr lang="cs-CZ" dirty="0" err="1"/>
              <a:t>poor</a:t>
            </a:r>
            <a:r>
              <a:rPr lang="cs-CZ" dirty="0"/>
              <a:t> </a:t>
            </a:r>
            <a:r>
              <a:rPr lang="cs-CZ" dirty="0" err="1"/>
              <a:t>dispersal</a:t>
            </a:r>
            <a:r>
              <a:rPr lang="cs-CZ" dirty="0"/>
              <a:t>.</a:t>
            </a:r>
            <a:endParaRPr lang="en-US" b="1" dirty="0"/>
          </a:p>
        </p:txBody>
      </p:sp>
      <p:sp>
        <p:nvSpPr>
          <p:cNvPr id="3" name="AutoShape 2" descr="Details are in the caption following the image">
            <a:extLst>
              <a:ext uri="{FF2B5EF4-FFF2-40B4-BE49-F238E27FC236}">
                <a16:creationId xmlns:a16="http://schemas.microsoft.com/office/drawing/2014/main" id="{CEA308A5-526D-F332-4644-983C9421341A}"/>
              </a:ext>
            </a:extLst>
          </p:cNvPr>
          <p:cNvSpPr>
            <a:spLocks noChangeAspect="1" noChangeArrowheads="1"/>
          </p:cNvSpPr>
          <p:nvPr/>
        </p:nvSpPr>
        <p:spPr bwMode="auto">
          <a:xfrm>
            <a:off x="57912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0" name="Straight Connector 9">
            <a:extLst>
              <a:ext uri="{FF2B5EF4-FFF2-40B4-BE49-F238E27FC236}">
                <a16:creationId xmlns:a16="http://schemas.microsoft.com/office/drawing/2014/main" id="{EDE1ED2A-BEFD-32E0-7FB5-A3782DF64617}"/>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4D9605-6302-D0A3-8B2C-BCA9AFF47B96}"/>
              </a:ext>
            </a:extLst>
          </p:cNvPr>
          <p:cNvSpPr txBox="1"/>
          <p:nvPr/>
        </p:nvSpPr>
        <p:spPr>
          <a:xfrm>
            <a:off x="284014" y="5969000"/>
            <a:ext cx="7056740" cy="584775"/>
          </a:xfrm>
          <a:prstGeom prst="rect">
            <a:avLst/>
          </a:prstGeom>
          <a:noFill/>
        </p:spPr>
        <p:txBody>
          <a:bodyPr wrap="none" rtlCol="0">
            <a:spAutoFit/>
          </a:bodyPr>
          <a:lstStyle/>
          <a:p>
            <a:r>
              <a:rPr lang="en-US" sz="1600" dirty="0" err="1"/>
              <a:t>Ricklefs</a:t>
            </a:r>
            <a:r>
              <a:rPr lang="en-US" sz="1600" dirty="0"/>
              <a:t> &amp; Schluter (1993), Keil &amp; Chase (2019) </a:t>
            </a:r>
            <a:r>
              <a:rPr lang="en-US" sz="1600" i="1" dirty="0"/>
              <a:t>Nature Ecology &amp; Evolution</a:t>
            </a:r>
          </a:p>
          <a:p>
            <a:r>
              <a:rPr lang="en-US" sz="1600" dirty="0"/>
              <a:t>map from NASA (public domain)</a:t>
            </a:r>
            <a:endParaRPr lang="en-US" sz="1600" i="1" dirty="0"/>
          </a:p>
        </p:txBody>
      </p:sp>
      <p:grpSp>
        <p:nvGrpSpPr>
          <p:cNvPr id="6" name="Group 3">
            <a:extLst>
              <a:ext uri="{FF2B5EF4-FFF2-40B4-BE49-F238E27FC236}">
                <a16:creationId xmlns:a16="http://schemas.microsoft.com/office/drawing/2014/main" id="{096C19DB-4F2C-BDD7-6CB1-968184699BEF}"/>
              </a:ext>
            </a:extLst>
          </p:cNvPr>
          <p:cNvGrpSpPr/>
          <p:nvPr/>
        </p:nvGrpSpPr>
        <p:grpSpPr>
          <a:xfrm>
            <a:off x="6096000" y="1311852"/>
            <a:ext cx="5522595" cy="2277932"/>
            <a:chOff x="640080" y="1554480"/>
            <a:chExt cx="8795880" cy="3628080"/>
          </a:xfrm>
        </p:grpSpPr>
        <p:pic>
          <p:nvPicPr>
            <p:cNvPr id="13" name="Picture 12">
              <a:extLst>
                <a:ext uri="{FF2B5EF4-FFF2-40B4-BE49-F238E27FC236}">
                  <a16:creationId xmlns:a16="http://schemas.microsoft.com/office/drawing/2014/main" id="{C9233CEE-543A-6D44-D0A3-5541064B35FD}"/>
                </a:ext>
              </a:extLst>
            </p:cNvPr>
            <p:cNvPicPr/>
            <p:nvPr/>
          </p:nvPicPr>
          <p:blipFill>
            <a:blip r:embed="rId4">
              <a:extLst>
                <a:ext uri="{28A0092B-C50C-407E-A947-70E740481C1C}">
                  <a14:useLocalDpi xmlns:a14="http://schemas.microsoft.com/office/drawing/2010/main" val="0"/>
                </a:ext>
              </a:extLst>
            </a:blip>
            <a:stretch/>
          </p:blipFill>
          <p:spPr>
            <a:xfrm>
              <a:off x="640080" y="1554480"/>
              <a:ext cx="8795880" cy="3628080"/>
            </a:xfrm>
            <a:prstGeom prst="rect">
              <a:avLst/>
            </a:prstGeom>
            <a:ln>
              <a:noFill/>
            </a:ln>
          </p:spPr>
        </p:pic>
        <p:sp>
          <p:nvSpPr>
            <p:cNvPr id="14" name="CustomShape 4">
              <a:extLst>
                <a:ext uri="{FF2B5EF4-FFF2-40B4-BE49-F238E27FC236}">
                  <a16:creationId xmlns:a16="http://schemas.microsoft.com/office/drawing/2014/main" id="{691242EA-615B-64F8-FCCF-2939F6725C38}"/>
                </a:ext>
              </a:extLst>
            </p:cNvPr>
            <p:cNvSpPr/>
            <p:nvPr/>
          </p:nvSpPr>
          <p:spPr>
            <a:xfrm>
              <a:off x="7424640" y="2926080"/>
              <a:ext cx="457200" cy="91440"/>
            </a:xfrm>
            <a:custGeom>
              <a:avLst/>
              <a:gdLst/>
              <a:ahLst/>
              <a:cxnLst/>
              <a:rect l="l" t="t" r="r" b="b"/>
              <a:pathLst>
                <a:path w="1271" h="255">
                  <a:moveTo>
                    <a:pt x="0" y="0"/>
                  </a:moveTo>
                  <a:cubicBezTo>
                    <a:pt x="1270" y="254"/>
                    <a:pt x="1016" y="254"/>
                    <a:pt x="1016" y="254"/>
                  </a:cubicBezTo>
                </a:path>
              </a:pathLst>
            </a:custGeom>
            <a:noFill/>
            <a:ln w="38160">
              <a:solidFill>
                <a:srgbClr val="FF3333"/>
              </a:solidFill>
              <a:round/>
            </a:ln>
          </p:spPr>
          <p:style>
            <a:lnRef idx="0">
              <a:scrgbClr r="0" g="0" b="0"/>
            </a:lnRef>
            <a:fillRef idx="0">
              <a:scrgbClr r="0" g="0" b="0"/>
            </a:fillRef>
            <a:effectRef idx="0">
              <a:scrgbClr r="0" g="0" b="0"/>
            </a:effectRef>
            <a:fontRef idx="minor"/>
          </p:style>
          <p:txBody>
            <a:bodyPr/>
            <a:lstStyle/>
            <a:p>
              <a:endParaRPr lang="en-US"/>
            </a:p>
          </p:txBody>
        </p:sp>
        <p:sp>
          <p:nvSpPr>
            <p:cNvPr id="15" name="CustomShape 5">
              <a:extLst>
                <a:ext uri="{FF2B5EF4-FFF2-40B4-BE49-F238E27FC236}">
                  <a16:creationId xmlns:a16="http://schemas.microsoft.com/office/drawing/2014/main" id="{E94FE6EA-3C83-523B-8347-A0C02863DB6F}"/>
                </a:ext>
              </a:extLst>
            </p:cNvPr>
            <p:cNvSpPr/>
            <p:nvPr/>
          </p:nvSpPr>
          <p:spPr>
            <a:xfrm>
              <a:off x="7973280" y="2616480"/>
              <a:ext cx="545040" cy="218160"/>
            </a:xfrm>
            <a:custGeom>
              <a:avLst/>
              <a:gdLst/>
              <a:ahLst/>
              <a:cxnLst/>
              <a:rect l="l" t="t" r="r" b="b"/>
              <a:pathLst>
                <a:path w="1515" h="607">
                  <a:moveTo>
                    <a:pt x="0" y="606"/>
                  </a:moveTo>
                  <a:cubicBezTo>
                    <a:pt x="1514" y="0"/>
                    <a:pt x="1253" y="161"/>
                    <a:pt x="1253" y="161"/>
                  </a:cubicBezTo>
                </a:path>
              </a:pathLst>
            </a:custGeom>
            <a:noFill/>
            <a:ln w="38160">
              <a:solidFill>
                <a:srgbClr val="FF3333"/>
              </a:solidFill>
              <a:round/>
            </a:ln>
          </p:spPr>
          <p:style>
            <a:lnRef idx="0">
              <a:scrgbClr r="0" g="0" b="0"/>
            </a:lnRef>
            <a:fillRef idx="0">
              <a:scrgbClr r="0" g="0" b="0"/>
            </a:fillRef>
            <a:effectRef idx="0">
              <a:scrgbClr r="0" g="0" b="0"/>
            </a:effectRef>
            <a:fontRef idx="minor"/>
          </p:style>
          <p:txBody>
            <a:bodyPr/>
            <a:lstStyle/>
            <a:p>
              <a:endParaRPr lang="en-US"/>
            </a:p>
          </p:txBody>
        </p:sp>
        <p:sp>
          <p:nvSpPr>
            <p:cNvPr id="16" name="CustomShape 6">
              <a:extLst>
                <a:ext uri="{FF2B5EF4-FFF2-40B4-BE49-F238E27FC236}">
                  <a16:creationId xmlns:a16="http://schemas.microsoft.com/office/drawing/2014/main" id="{40F5D009-DD0E-D375-AA4E-26441F28ADA9}"/>
                </a:ext>
              </a:extLst>
            </p:cNvPr>
            <p:cNvSpPr/>
            <p:nvPr/>
          </p:nvSpPr>
          <p:spPr>
            <a:xfrm>
              <a:off x="8430480" y="2468880"/>
              <a:ext cx="548640" cy="365760"/>
            </a:xfrm>
            <a:custGeom>
              <a:avLst/>
              <a:gdLst/>
              <a:ahLst/>
              <a:cxnLst/>
              <a:rect l="l" t="t" r="r" b="b"/>
              <a:pathLst>
                <a:path w="1525" h="1017">
                  <a:moveTo>
                    <a:pt x="0" y="254"/>
                  </a:moveTo>
                  <a:cubicBezTo>
                    <a:pt x="508" y="0"/>
                    <a:pt x="1270" y="508"/>
                    <a:pt x="1270" y="508"/>
                  </a:cubicBezTo>
                  <a:lnTo>
                    <a:pt x="1524" y="762"/>
                  </a:lnTo>
                  <a:lnTo>
                    <a:pt x="1524" y="1016"/>
                  </a:lnTo>
                </a:path>
              </a:pathLst>
            </a:custGeom>
            <a:noFill/>
            <a:ln w="38160">
              <a:solidFill>
                <a:srgbClr val="FF3333"/>
              </a:solidFill>
              <a:round/>
            </a:ln>
          </p:spPr>
          <p:style>
            <a:lnRef idx="0">
              <a:scrgbClr r="0" g="0" b="0"/>
            </a:lnRef>
            <a:fillRef idx="0">
              <a:scrgbClr r="0" g="0" b="0"/>
            </a:fillRef>
            <a:effectRef idx="0">
              <a:scrgbClr r="0" g="0" b="0"/>
            </a:effectRef>
            <a:fontRef idx="minor"/>
          </p:style>
          <p:txBody>
            <a:bodyPr/>
            <a:lstStyle/>
            <a:p>
              <a:endParaRPr lang="en-US"/>
            </a:p>
          </p:txBody>
        </p:sp>
        <p:sp>
          <p:nvSpPr>
            <p:cNvPr id="17" name="CustomShape 7">
              <a:extLst>
                <a:ext uri="{FF2B5EF4-FFF2-40B4-BE49-F238E27FC236}">
                  <a16:creationId xmlns:a16="http://schemas.microsoft.com/office/drawing/2014/main" id="{ADAA6AAA-52FF-8F82-AA94-CA2FBA3864E5}"/>
                </a:ext>
              </a:extLst>
            </p:cNvPr>
            <p:cNvSpPr/>
            <p:nvPr/>
          </p:nvSpPr>
          <p:spPr>
            <a:xfrm>
              <a:off x="1919880" y="2395440"/>
              <a:ext cx="292680" cy="1477080"/>
            </a:xfrm>
            <a:custGeom>
              <a:avLst/>
              <a:gdLst/>
              <a:ahLst/>
              <a:cxnLst/>
              <a:rect l="l" t="t" r="r" b="b"/>
              <a:pathLst>
                <a:path w="814" h="4104">
                  <a:moveTo>
                    <a:pt x="813" y="4103"/>
                  </a:moveTo>
                  <a:cubicBezTo>
                    <a:pt x="0" y="0"/>
                    <a:pt x="48" y="770"/>
                    <a:pt x="48" y="770"/>
                  </a:cubicBezTo>
                </a:path>
              </a:pathLst>
            </a:custGeom>
            <a:noFill/>
            <a:ln w="38160">
              <a:solidFill>
                <a:srgbClr val="FF3333"/>
              </a:solidFill>
              <a:round/>
            </a:ln>
          </p:spPr>
          <p:style>
            <a:lnRef idx="0">
              <a:scrgbClr r="0" g="0" b="0"/>
            </a:lnRef>
            <a:fillRef idx="0">
              <a:scrgbClr r="0" g="0" b="0"/>
            </a:fillRef>
            <a:effectRef idx="0">
              <a:scrgbClr r="0" g="0" b="0"/>
            </a:effectRef>
            <a:fontRef idx="minor"/>
          </p:style>
          <p:txBody>
            <a:bodyPr/>
            <a:lstStyle/>
            <a:p>
              <a:endParaRPr lang="en-US"/>
            </a:p>
          </p:txBody>
        </p:sp>
        <p:sp>
          <p:nvSpPr>
            <p:cNvPr id="18" name="CustomShape 8">
              <a:extLst>
                <a:ext uri="{FF2B5EF4-FFF2-40B4-BE49-F238E27FC236}">
                  <a16:creationId xmlns:a16="http://schemas.microsoft.com/office/drawing/2014/main" id="{D67F3CE3-6218-F188-C7E6-1E8E26E8B220}"/>
                </a:ext>
              </a:extLst>
            </p:cNvPr>
            <p:cNvSpPr/>
            <p:nvPr/>
          </p:nvSpPr>
          <p:spPr>
            <a:xfrm>
              <a:off x="3309840" y="2354760"/>
              <a:ext cx="753840" cy="1303200"/>
            </a:xfrm>
            <a:custGeom>
              <a:avLst/>
              <a:gdLst/>
              <a:ahLst/>
              <a:cxnLst/>
              <a:rect l="l" t="t" r="r" b="b"/>
              <a:pathLst>
                <a:path w="2095" h="3621">
                  <a:moveTo>
                    <a:pt x="0" y="3620"/>
                  </a:moveTo>
                  <a:cubicBezTo>
                    <a:pt x="2094" y="0"/>
                    <a:pt x="1623" y="610"/>
                    <a:pt x="1623" y="610"/>
                  </a:cubicBezTo>
                </a:path>
              </a:pathLst>
            </a:custGeom>
            <a:noFill/>
            <a:ln w="38160">
              <a:solidFill>
                <a:srgbClr val="FF3333"/>
              </a:solidFill>
              <a:round/>
            </a:ln>
          </p:spPr>
          <p:style>
            <a:lnRef idx="0">
              <a:scrgbClr r="0" g="0" b="0"/>
            </a:lnRef>
            <a:fillRef idx="0">
              <a:scrgbClr r="0" g="0" b="0"/>
            </a:fillRef>
            <a:effectRef idx="0">
              <a:scrgbClr r="0" g="0" b="0"/>
            </a:effectRef>
            <a:fontRef idx="minor"/>
          </p:style>
          <p:txBody>
            <a:bodyPr/>
            <a:lstStyle/>
            <a:p>
              <a:endParaRPr lang="en-US"/>
            </a:p>
          </p:txBody>
        </p:sp>
      </p:grpSp>
      <p:pic>
        <p:nvPicPr>
          <p:cNvPr id="19" name="Picture 18">
            <a:extLst>
              <a:ext uri="{FF2B5EF4-FFF2-40B4-BE49-F238E27FC236}">
                <a16:creationId xmlns:a16="http://schemas.microsoft.com/office/drawing/2014/main" id="{28C5BC86-34F2-5A51-1ECE-90FD2E48E707}"/>
              </a:ext>
            </a:extLst>
          </p:cNvPr>
          <p:cNvPicPr/>
          <p:nvPr/>
        </p:nvPicPr>
        <p:blipFill>
          <a:blip r:embed="rId5">
            <a:extLst>
              <a:ext uri="{28A0092B-C50C-407E-A947-70E740481C1C}">
                <a14:useLocalDpi xmlns:a14="http://schemas.microsoft.com/office/drawing/2010/main" val="0"/>
              </a:ext>
            </a:extLst>
          </a:blip>
          <a:stretch/>
        </p:blipFill>
        <p:spPr>
          <a:xfrm>
            <a:off x="6112267" y="3809742"/>
            <a:ext cx="2456974" cy="1637768"/>
          </a:xfrm>
          <a:prstGeom prst="rect">
            <a:avLst/>
          </a:prstGeom>
          <a:ln>
            <a:noFill/>
          </a:ln>
        </p:spPr>
      </p:pic>
      <p:pic>
        <p:nvPicPr>
          <p:cNvPr id="20" name="Picture 19">
            <a:extLst>
              <a:ext uri="{FF2B5EF4-FFF2-40B4-BE49-F238E27FC236}">
                <a16:creationId xmlns:a16="http://schemas.microsoft.com/office/drawing/2014/main" id="{958A2371-4FA4-05B1-8E48-42A4CA743589}"/>
              </a:ext>
            </a:extLst>
          </p:cNvPr>
          <p:cNvPicPr/>
          <p:nvPr/>
        </p:nvPicPr>
        <p:blipFill>
          <a:blip r:embed="rId6">
            <a:extLst>
              <a:ext uri="{28A0092B-C50C-407E-A947-70E740481C1C}">
                <a14:useLocalDpi xmlns:a14="http://schemas.microsoft.com/office/drawing/2010/main" val="0"/>
              </a:ext>
            </a:extLst>
          </a:blip>
          <a:stretch/>
        </p:blipFill>
        <p:spPr>
          <a:xfrm>
            <a:off x="9161621" y="3812990"/>
            <a:ext cx="2456974" cy="1637768"/>
          </a:xfrm>
          <a:prstGeom prst="rect">
            <a:avLst/>
          </a:prstGeom>
          <a:ln>
            <a:noFill/>
          </a:ln>
        </p:spPr>
      </p:pic>
      <p:sp>
        <p:nvSpPr>
          <p:cNvPr id="21" name="TextBox 20">
            <a:extLst>
              <a:ext uri="{FF2B5EF4-FFF2-40B4-BE49-F238E27FC236}">
                <a16:creationId xmlns:a16="http://schemas.microsoft.com/office/drawing/2014/main" id="{E51CAB1B-B132-4B23-AAE7-8DE3076BB385}"/>
              </a:ext>
            </a:extLst>
          </p:cNvPr>
          <p:cNvSpPr txBox="1"/>
          <p:nvPr/>
        </p:nvSpPr>
        <p:spPr>
          <a:xfrm>
            <a:off x="6439706" y="5430680"/>
            <a:ext cx="1802096" cy="338554"/>
          </a:xfrm>
          <a:prstGeom prst="rect">
            <a:avLst/>
          </a:prstGeom>
          <a:noFill/>
        </p:spPr>
        <p:txBody>
          <a:bodyPr wrap="none" rtlCol="0">
            <a:spAutoFit/>
          </a:bodyPr>
          <a:lstStyle/>
          <a:p>
            <a:r>
              <a:rPr lang="en-US" sz="1600" dirty="0"/>
              <a:t>Connecticut, USA</a:t>
            </a:r>
            <a:endParaRPr lang="en-US" sz="1600" i="1" dirty="0"/>
          </a:p>
        </p:txBody>
      </p:sp>
      <p:sp>
        <p:nvSpPr>
          <p:cNvPr id="22" name="TextBox 21">
            <a:extLst>
              <a:ext uri="{FF2B5EF4-FFF2-40B4-BE49-F238E27FC236}">
                <a16:creationId xmlns:a16="http://schemas.microsoft.com/office/drawing/2014/main" id="{26127428-5A4B-CAC3-D9B9-6BD5E5DA972E}"/>
              </a:ext>
            </a:extLst>
          </p:cNvPr>
          <p:cNvSpPr txBox="1"/>
          <p:nvPr/>
        </p:nvSpPr>
        <p:spPr>
          <a:xfrm>
            <a:off x="9347314" y="5408714"/>
            <a:ext cx="2016899" cy="338554"/>
          </a:xfrm>
          <a:prstGeom prst="rect">
            <a:avLst/>
          </a:prstGeom>
          <a:noFill/>
        </p:spPr>
        <p:txBody>
          <a:bodyPr wrap="none" rtlCol="0">
            <a:spAutoFit/>
          </a:bodyPr>
          <a:lstStyle/>
          <a:p>
            <a:r>
              <a:rPr lang="en-US" sz="1600" dirty="0"/>
              <a:t>Czech Republic, EU</a:t>
            </a:r>
            <a:endParaRPr lang="en-US" sz="1600" i="1" dirty="0"/>
          </a:p>
        </p:txBody>
      </p:sp>
      <p:sp>
        <p:nvSpPr>
          <p:cNvPr id="23" name="TextBox 22">
            <a:extLst>
              <a:ext uri="{FF2B5EF4-FFF2-40B4-BE49-F238E27FC236}">
                <a16:creationId xmlns:a16="http://schemas.microsoft.com/office/drawing/2014/main" id="{CD4B8494-0248-49F1-D5D4-DC2BAF2FB5BA}"/>
              </a:ext>
            </a:extLst>
          </p:cNvPr>
          <p:cNvSpPr txBox="1"/>
          <p:nvPr/>
        </p:nvSpPr>
        <p:spPr>
          <a:xfrm>
            <a:off x="8696836" y="4420598"/>
            <a:ext cx="320922" cy="338554"/>
          </a:xfrm>
          <a:prstGeom prst="rect">
            <a:avLst/>
          </a:prstGeom>
          <a:noFill/>
        </p:spPr>
        <p:txBody>
          <a:bodyPr wrap="none" rtlCol="0">
            <a:spAutoFit/>
          </a:bodyPr>
          <a:lstStyle/>
          <a:p>
            <a:r>
              <a:rPr lang="en-US" sz="1600" dirty="0"/>
              <a:t>X</a:t>
            </a:r>
            <a:endParaRPr lang="en-US" sz="1600" i="1" dirty="0"/>
          </a:p>
        </p:txBody>
      </p:sp>
    </p:spTree>
    <p:extLst>
      <p:ext uri="{BB962C8B-B14F-4D97-AF65-F5344CB8AC3E}">
        <p14:creationId xmlns:p14="http://schemas.microsoft.com/office/powerpoint/2010/main" val="4060587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t>H</a:t>
            </a:r>
            <a:r>
              <a:rPr lang="en-US" dirty="0">
                <a:solidFill>
                  <a:schemeClr val="tx1"/>
                </a:solidFill>
              </a:rPr>
              <a:t>abitats</a:t>
            </a:r>
            <a:r>
              <a:rPr lang="en-US" dirty="0">
                <a:solidFill>
                  <a:schemeClr val="bg1">
                    <a:lumMod val="65000"/>
                  </a:schemeClr>
                </a:solidFill>
              </a:rPr>
              <a:t>, land cover classes, biomes</a:t>
            </a:r>
            <a:endParaRPr lang="cs-CZ" dirty="0">
              <a:solidFill>
                <a:schemeClr val="bg1">
                  <a:lumMod val="65000"/>
                </a:schemeClr>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29</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1931939" cy="338554"/>
          </a:xfrm>
          <a:prstGeom prst="rect">
            <a:avLst/>
          </a:prstGeom>
          <a:noFill/>
        </p:spPr>
        <p:txBody>
          <a:bodyPr wrap="none" rtlCol="0">
            <a:spAutoFit/>
          </a:bodyPr>
          <a:lstStyle/>
          <a:p>
            <a:r>
              <a:rPr lang="en-US" sz="1600" dirty="0" err="1"/>
              <a:t>Chytr</a:t>
            </a:r>
            <a:r>
              <a:rPr lang="cs-CZ" sz="1600" dirty="0"/>
              <a:t>ý et al. (2010)</a:t>
            </a:r>
            <a:endParaRPr lang="en-US" sz="1600" i="1" dirty="0"/>
          </a:p>
        </p:txBody>
      </p:sp>
      <p:pic>
        <p:nvPicPr>
          <p:cNvPr id="7" name="Picture 6">
            <a:extLst>
              <a:ext uri="{FF2B5EF4-FFF2-40B4-BE49-F238E27FC236}">
                <a16:creationId xmlns:a16="http://schemas.microsoft.com/office/drawing/2014/main" id="{B3EBC942-C11C-6BED-425C-5653FAF346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8558" y="1224536"/>
            <a:ext cx="3075623" cy="4609200"/>
          </a:xfrm>
          <a:prstGeom prst="rect">
            <a:avLst/>
          </a:prstGeom>
        </p:spPr>
      </p:pic>
      <p:sp>
        <p:nvSpPr>
          <p:cNvPr id="6" name="TextBox 5">
            <a:extLst>
              <a:ext uri="{FF2B5EF4-FFF2-40B4-BE49-F238E27FC236}">
                <a16:creationId xmlns:a16="http://schemas.microsoft.com/office/drawing/2014/main" id="{40C630FD-DA01-8F15-8EA2-92F4930E13EC}"/>
              </a:ext>
            </a:extLst>
          </p:cNvPr>
          <p:cNvSpPr txBox="1"/>
          <p:nvPr/>
        </p:nvSpPr>
        <p:spPr>
          <a:xfrm>
            <a:off x="4976108" y="1205809"/>
            <a:ext cx="5723426" cy="2062103"/>
          </a:xfrm>
          <a:prstGeom prst="rect">
            <a:avLst/>
          </a:prstGeom>
          <a:noFill/>
        </p:spPr>
        <p:txBody>
          <a:bodyPr wrap="none" rtlCol="0">
            <a:spAutoFit/>
          </a:bodyPr>
          <a:lstStyle/>
          <a:p>
            <a:r>
              <a:rPr lang="en-US" sz="1600" b="1" dirty="0"/>
              <a:t>Habitat</a:t>
            </a:r>
            <a:r>
              <a:rPr lang="en-US" sz="1600" dirty="0"/>
              <a:t> = species-specific, physical manifestation of species’ </a:t>
            </a:r>
          </a:p>
          <a:p>
            <a:r>
              <a:rPr lang="en-US" sz="1600" dirty="0"/>
              <a:t>niche</a:t>
            </a:r>
          </a:p>
          <a:p>
            <a:endParaRPr lang="en-US" sz="1600" dirty="0"/>
          </a:p>
          <a:p>
            <a:r>
              <a:rPr lang="en-US" sz="1600" b="1" dirty="0"/>
              <a:t>Habitat type </a:t>
            </a:r>
            <a:r>
              <a:rPr lang="en-US" sz="1600" dirty="0"/>
              <a:t>or</a:t>
            </a:r>
            <a:r>
              <a:rPr lang="en-US" sz="1600" b="1" dirty="0"/>
              <a:t> biotope </a:t>
            </a:r>
            <a:r>
              <a:rPr lang="en-US" sz="1600" dirty="0"/>
              <a:t>= for whole assemblages</a:t>
            </a:r>
            <a:endParaRPr lang="en-US" sz="1600" b="1" dirty="0"/>
          </a:p>
          <a:p>
            <a:endParaRPr lang="en-US" sz="1600" dirty="0"/>
          </a:p>
          <a:p>
            <a:r>
              <a:rPr lang="en-US" sz="1600" dirty="0"/>
              <a:t>… the semantics is a bit loose and messy.</a:t>
            </a:r>
          </a:p>
          <a:p>
            <a:endParaRPr lang="en-US" sz="1600" i="1" dirty="0"/>
          </a:p>
          <a:p>
            <a:endParaRPr lang="en-US" sz="1600" dirty="0"/>
          </a:p>
        </p:txBody>
      </p:sp>
    </p:spTree>
    <p:extLst>
      <p:ext uri="{BB962C8B-B14F-4D97-AF65-F5344CB8AC3E}">
        <p14:creationId xmlns:p14="http://schemas.microsoft.com/office/powerpoint/2010/main" val="431236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23736" y="1869392"/>
            <a:ext cx="10515600" cy="2852737"/>
          </a:xfrm>
        </p:spPr>
        <p:txBody>
          <a:bodyPr/>
          <a:lstStyle/>
          <a:p>
            <a:r>
              <a:rPr lang="en-US" dirty="0">
                <a:solidFill>
                  <a:schemeClr val="bg1">
                    <a:lumMod val="85000"/>
                  </a:schemeClr>
                </a:solidFill>
              </a:rPr>
              <a:t>Ecological niche</a:t>
            </a:r>
            <a:endParaRPr lang="cs-CZ" dirty="0">
              <a:solidFill>
                <a:schemeClr val="bg1">
                  <a:lumMod val="85000"/>
                </a:schemeClr>
              </a:solidFill>
            </a:endParaRPr>
          </a:p>
        </p:txBody>
      </p:sp>
      <p:sp>
        <p:nvSpPr>
          <p:cNvPr id="6" name="Text Placeholder 5">
            <a:extLst>
              <a:ext uri="{FF2B5EF4-FFF2-40B4-BE49-F238E27FC236}">
                <a16:creationId xmlns:a16="http://schemas.microsoft.com/office/drawing/2014/main" id="{89548302-3C3A-4C6D-9306-5FF371F56CFB}"/>
              </a:ext>
            </a:extLst>
          </p:cNvPr>
          <p:cNvSpPr>
            <a:spLocks noGrp="1"/>
          </p:cNvSpPr>
          <p:nvPr>
            <p:ph type="body" idx="1"/>
          </p:nvPr>
        </p:nvSpPr>
        <p:spPr>
          <a:xfrm>
            <a:off x="1252765" y="4734603"/>
            <a:ext cx="10515600" cy="1500187"/>
          </a:xfrm>
        </p:spPr>
        <p:txBody>
          <a:bodyPr/>
          <a:lstStyle/>
          <a:p>
            <a:r>
              <a:rPr lang="en-US" dirty="0"/>
              <a:t>The fundamental concept of ecology</a:t>
            </a:r>
            <a:endParaRPr lang="cs-CZ" dirty="0"/>
          </a:p>
        </p:txBody>
      </p:sp>
      <p:sp>
        <p:nvSpPr>
          <p:cNvPr id="4" name="Slide Number Placeholder 3">
            <a:extLst>
              <a:ext uri="{FF2B5EF4-FFF2-40B4-BE49-F238E27FC236}">
                <a16:creationId xmlns:a16="http://schemas.microsoft.com/office/drawing/2014/main" id="{58CA364E-7C9E-44C9-91A2-1589F1B54EB8}"/>
              </a:ext>
            </a:extLst>
          </p:cNvPr>
          <p:cNvSpPr>
            <a:spLocks noGrp="1"/>
          </p:cNvSpPr>
          <p:nvPr>
            <p:ph type="sldNum" sz="quarter" idx="12"/>
          </p:nvPr>
        </p:nvSpPr>
        <p:spPr/>
        <p:txBody>
          <a:bodyPr/>
          <a:lstStyle/>
          <a:p>
            <a:fld id="{613B397D-D41F-492E-ABE2-B3390F73867D}" type="slidenum">
              <a:rPr lang="cs-CZ" smtClean="0"/>
              <a:t>3</a:t>
            </a:fld>
            <a:endParaRPr lang="cs-CZ"/>
          </a:p>
        </p:txBody>
      </p:sp>
      <p:sp>
        <p:nvSpPr>
          <p:cNvPr id="3" name="Footer Placeholder 2">
            <a:extLst>
              <a:ext uri="{FF2B5EF4-FFF2-40B4-BE49-F238E27FC236}">
                <a16:creationId xmlns:a16="http://schemas.microsoft.com/office/drawing/2014/main" id="{5C2EC327-EB9B-4067-BC78-129CEBBBD5CE}"/>
              </a:ext>
            </a:extLst>
          </p:cNvPr>
          <p:cNvSpPr>
            <a:spLocks noGrp="1"/>
          </p:cNvSpPr>
          <p:nvPr>
            <p:ph type="ftr" sz="quarter" idx="11"/>
          </p:nvPr>
        </p:nvSpPr>
        <p:spPr>
          <a:xfrm>
            <a:off x="0" y="6568751"/>
            <a:ext cx="9448800" cy="289249"/>
          </a:xfrm>
        </p:spPr>
        <p:txBody>
          <a:bodyPr/>
          <a:lstStyle/>
          <a:p>
            <a:endParaRPr lang="cs-CZ" dirty="0"/>
          </a:p>
        </p:txBody>
      </p:sp>
    </p:spTree>
    <p:extLst>
      <p:ext uri="{BB962C8B-B14F-4D97-AF65-F5344CB8AC3E}">
        <p14:creationId xmlns:p14="http://schemas.microsoft.com/office/powerpoint/2010/main" val="20582046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bg1">
                    <a:lumMod val="50000"/>
                  </a:schemeClr>
                </a:solidFill>
              </a:rPr>
              <a:t>Habitats, </a:t>
            </a:r>
            <a:r>
              <a:rPr lang="en-US" dirty="0"/>
              <a:t>land cover classes</a:t>
            </a:r>
            <a:r>
              <a:rPr lang="en-US" dirty="0">
                <a:solidFill>
                  <a:schemeClr val="bg1">
                    <a:lumMod val="50000"/>
                  </a:schemeClr>
                </a:solidFill>
              </a:rPr>
              <a:t>, biomes</a:t>
            </a:r>
            <a:endParaRPr lang="cs-CZ" dirty="0">
              <a:solidFill>
                <a:schemeClr val="bg1">
                  <a:lumMod val="50000"/>
                </a:schemeClr>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30</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8303876" cy="830997"/>
          </a:xfrm>
          <a:prstGeom prst="rect">
            <a:avLst/>
          </a:prstGeom>
          <a:noFill/>
        </p:spPr>
        <p:txBody>
          <a:bodyPr wrap="none" rtlCol="0">
            <a:spAutoFit/>
          </a:bodyPr>
          <a:lstStyle/>
          <a:p>
            <a:r>
              <a:rPr lang="en-US" sz="1600" b="1" dirty="0"/>
              <a:t>Europe</a:t>
            </a:r>
            <a:r>
              <a:rPr lang="en-US" sz="1600" dirty="0"/>
              <a:t> CORINE Land Cover: </a:t>
            </a:r>
            <a:r>
              <a:rPr lang="en-US" sz="1600" dirty="0">
                <a:hlinkClick r:id="rId3"/>
              </a:rPr>
              <a:t>https://land.copernicus.eu/pan-european/corine-land-cover</a:t>
            </a:r>
            <a:endParaRPr lang="en-US" sz="1600" dirty="0"/>
          </a:p>
          <a:p>
            <a:r>
              <a:rPr lang="en-US" sz="1600" b="1" dirty="0"/>
              <a:t>Global</a:t>
            </a:r>
            <a:r>
              <a:rPr lang="en-US" sz="1600" dirty="0"/>
              <a:t> </a:t>
            </a:r>
            <a:r>
              <a:rPr lang="en-US" sz="1600" dirty="0" err="1"/>
              <a:t>GlobCover</a:t>
            </a:r>
            <a:r>
              <a:rPr lang="en-US" sz="1600" dirty="0"/>
              <a:t>, MODIS, GLC2000, </a:t>
            </a:r>
            <a:r>
              <a:rPr lang="en-US" sz="1600" dirty="0" err="1"/>
              <a:t>DISCover</a:t>
            </a:r>
            <a:r>
              <a:rPr lang="en-US" sz="1600" dirty="0"/>
              <a:t>: </a:t>
            </a:r>
            <a:r>
              <a:rPr lang="en-US" sz="1600" dirty="0">
                <a:hlinkClick r:id="rId4"/>
              </a:rPr>
              <a:t>http://www.earthenv.org/landcover</a:t>
            </a:r>
            <a:endParaRPr lang="en-US" sz="1600" dirty="0"/>
          </a:p>
          <a:p>
            <a:endParaRPr lang="en-US" sz="1600" dirty="0"/>
          </a:p>
        </p:txBody>
      </p:sp>
      <p:pic>
        <p:nvPicPr>
          <p:cNvPr id="2050" name="Picture 2" descr="CLC 2018 — Copernicus Land Monitoring Service">
            <a:extLst>
              <a:ext uri="{FF2B5EF4-FFF2-40B4-BE49-F238E27FC236}">
                <a16:creationId xmlns:a16="http://schemas.microsoft.com/office/drawing/2014/main" id="{51B7AD32-04EF-F51B-DBFE-142C3A39E7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3500" y="1613567"/>
            <a:ext cx="2359603" cy="15868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5C2E3DB-45DA-7BD0-D9D2-0C6014103C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99553" y="1524960"/>
            <a:ext cx="7996418" cy="3350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3831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bg1">
                    <a:lumMod val="50000"/>
                  </a:schemeClr>
                </a:solidFill>
              </a:rPr>
              <a:t>Habitats, land cover classes, </a:t>
            </a:r>
            <a:r>
              <a:rPr lang="en-US" dirty="0"/>
              <a:t>biomes</a:t>
            </a:r>
            <a:endParaRPr lang="cs-CZ"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31</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5966698" cy="830997"/>
          </a:xfrm>
          <a:prstGeom prst="rect">
            <a:avLst/>
          </a:prstGeom>
          <a:noFill/>
        </p:spPr>
        <p:txBody>
          <a:bodyPr wrap="none" rtlCol="0">
            <a:spAutoFit/>
          </a:bodyPr>
          <a:lstStyle/>
          <a:p>
            <a:r>
              <a:rPr lang="cs-CZ" sz="1600" dirty="0" err="1"/>
              <a:t>Biomes</a:t>
            </a:r>
            <a:r>
              <a:rPr lang="cs-CZ" sz="1600" dirty="0"/>
              <a:t> </a:t>
            </a:r>
            <a:r>
              <a:rPr lang="cs-CZ" sz="1600" dirty="0" err="1"/>
              <a:t>of</a:t>
            </a:r>
            <a:r>
              <a:rPr lang="cs-CZ" sz="1600" dirty="0"/>
              <a:t> </a:t>
            </a:r>
            <a:r>
              <a:rPr lang="cs-CZ" sz="1600" dirty="0" err="1"/>
              <a:t>the</a:t>
            </a:r>
            <a:r>
              <a:rPr lang="cs-CZ" sz="1600" dirty="0"/>
              <a:t> </a:t>
            </a:r>
            <a:r>
              <a:rPr lang="cs-CZ" sz="1600" dirty="0" err="1"/>
              <a:t>world</a:t>
            </a:r>
            <a:r>
              <a:rPr lang="cs-CZ" sz="1600" dirty="0"/>
              <a:t>, source</a:t>
            </a:r>
            <a:r>
              <a:rPr lang="en-US" sz="1600" dirty="0"/>
              <a:t>: </a:t>
            </a:r>
            <a:r>
              <a:rPr lang="en-US" sz="1600" dirty="0">
                <a:hlinkClick r:id="rId3"/>
              </a:rPr>
              <a:t>https://en.wikipedia.org/wiki/Biome</a:t>
            </a:r>
            <a:endParaRPr lang="en-US" sz="1600" dirty="0"/>
          </a:p>
          <a:p>
            <a:endParaRPr lang="en-US" sz="1600" dirty="0"/>
          </a:p>
          <a:p>
            <a:endParaRPr lang="en-US" sz="1600" dirty="0"/>
          </a:p>
        </p:txBody>
      </p:sp>
      <p:pic>
        <p:nvPicPr>
          <p:cNvPr id="1026" name="Picture 2" descr="Newsela - What makes a biome?">
            <a:extLst>
              <a:ext uri="{FF2B5EF4-FFF2-40B4-BE49-F238E27FC236}">
                <a16:creationId xmlns:a16="http://schemas.microsoft.com/office/drawing/2014/main" id="{BA14D604-8597-0EBF-3D70-A7D3550DFE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451" y="869554"/>
            <a:ext cx="8429625" cy="473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0614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bg1">
                    <a:lumMod val="50000"/>
                  </a:schemeClr>
                </a:solidFill>
              </a:rPr>
              <a:t>Habitats, land cover classes, </a:t>
            </a:r>
            <a:r>
              <a:rPr lang="en-US" dirty="0"/>
              <a:t>biomes</a:t>
            </a:r>
            <a:endParaRPr lang="cs-CZ"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5966698" cy="830997"/>
          </a:xfrm>
          <a:prstGeom prst="rect">
            <a:avLst/>
          </a:prstGeom>
          <a:noFill/>
        </p:spPr>
        <p:txBody>
          <a:bodyPr wrap="none" rtlCol="0">
            <a:spAutoFit/>
          </a:bodyPr>
          <a:lstStyle/>
          <a:p>
            <a:r>
              <a:rPr lang="cs-CZ" sz="1600" dirty="0" err="1"/>
              <a:t>Biomes</a:t>
            </a:r>
            <a:r>
              <a:rPr lang="cs-CZ" sz="1600" dirty="0"/>
              <a:t> </a:t>
            </a:r>
            <a:r>
              <a:rPr lang="cs-CZ" sz="1600" dirty="0" err="1"/>
              <a:t>of</a:t>
            </a:r>
            <a:r>
              <a:rPr lang="cs-CZ" sz="1600" dirty="0"/>
              <a:t> </a:t>
            </a:r>
            <a:r>
              <a:rPr lang="cs-CZ" sz="1600" dirty="0" err="1"/>
              <a:t>the</a:t>
            </a:r>
            <a:r>
              <a:rPr lang="cs-CZ" sz="1600" dirty="0"/>
              <a:t> </a:t>
            </a:r>
            <a:r>
              <a:rPr lang="cs-CZ" sz="1600" dirty="0" err="1"/>
              <a:t>world</a:t>
            </a:r>
            <a:r>
              <a:rPr lang="cs-CZ" sz="1600" dirty="0"/>
              <a:t>, source</a:t>
            </a:r>
            <a:r>
              <a:rPr lang="en-US" sz="1600" dirty="0"/>
              <a:t>: </a:t>
            </a:r>
            <a:r>
              <a:rPr lang="en-US" sz="1600" dirty="0">
                <a:hlinkClick r:id="rId3"/>
              </a:rPr>
              <a:t>https://en.wikipedia.org/wiki/Biome</a:t>
            </a:r>
            <a:endParaRPr lang="en-US" sz="1600" dirty="0"/>
          </a:p>
          <a:p>
            <a:endParaRPr lang="en-US" sz="1600" dirty="0"/>
          </a:p>
          <a:p>
            <a:endParaRPr lang="en-US" sz="1600" dirty="0"/>
          </a:p>
        </p:txBody>
      </p:sp>
      <p:pic>
        <p:nvPicPr>
          <p:cNvPr id="3074" name="Picture 2">
            <a:extLst>
              <a:ext uri="{FF2B5EF4-FFF2-40B4-BE49-F238E27FC236}">
                <a16:creationId xmlns:a16="http://schemas.microsoft.com/office/drawing/2014/main" id="{B067CE52-D7C7-2EF0-AF79-8949D0809B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6515" y="1548868"/>
            <a:ext cx="7355036" cy="330306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0C7BBBE6-8B1A-E722-1B7A-2044B1661E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86776" y="1624278"/>
            <a:ext cx="2924174" cy="284386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D4ABF6D-C6D6-5A65-2BC0-072B3CEC8D01}"/>
              </a:ext>
            </a:extLst>
          </p:cNvPr>
          <p:cNvSpPr txBox="1"/>
          <p:nvPr/>
        </p:nvSpPr>
        <p:spPr>
          <a:xfrm>
            <a:off x="5528812" y="5001355"/>
            <a:ext cx="5663730" cy="307777"/>
          </a:xfrm>
          <a:prstGeom prst="rect">
            <a:avLst/>
          </a:prstGeom>
          <a:noFill/>
        </p:spPr>
        <p:txBody>
          <a:bodyPr wrap="none" rtlCol="0">
            <a:spAutoFit/>
          </a:bodyPr>
          <a:lstStyle/>
          <a:p>
            <a:r>
              <a:rPr lang="cs-CZ" sz="1400" dirty="0" err="1"/>
              <a:t>Beware</a:t>
            </a:r>
            <a:r>
              <a:rPr lang="cs-CZ" sz="1400" dirty="0"/>
              <a:t>, </a:t>
            </a:r>
            <a:r>
              <a:rPr lang="cs-CZ" sz="1400" dirty="0" err="1"/>
              <a:t>the</a:t>
            </a:r>
            <a:r>
              <a:rPr lang="cs-CZ" sz="1400" dirty="0"/>
              <a:t> </a:t>
            </a:r>
            <a:r>
              <a:rPr lang="cs-CZ" sz="1400" dirty="0" err="1"/>
              <a:t>colors</a:t>
            </a:r>
            <a:r>
              <a:rPr lang="cs-CZ" sz="1400" dirty="0"/>
              <a:t> do not </a:t>
            </a:r>
            <a:r>
              <a:rPr lang="cs-CZ" sz="1400" dirty="0" err="1"/>
              <a:t>correspond</a:t>
            </a:r>
            <a:r>
              <a:rPr lang="cs-CZ" sz="1400" dirty="0"/>
              <a:t> </a:t>
            </a:r>
            <a:r>
              <a:rPr lang="cs-CZ" sz="1400" dirty="0" err="1"/>
              <a:t>between</a:t>
            </a:r>
            <a:r>
              <a:rPr lang="cs-CZ" sz="1400" dirty="0"/>
              <a:t> </a:t>
            </a:r>
            <a:r>
              <a:rPr lang="cs-CZ" sz="1400" dirty="0" err="1"/>
              <a:t>the</a:t>
            </a:r>
            <a:r>
              <a:rPr lang="cs-CZ" sz="1400" dirty="0"/>
              <a:t> map and </a:t>
            </a:r>
            <a:r>
              <a:rPr lang="cs-CZ" sz="1400" dirty="0" err="1"/>
              <a:t>the</a:t>
            </a:r>
            <a:r>
              <a:rPr lang="cs-CZ" sz="1400" dirty="0"/>
              <a:t> plot</a:t>
            </a:r>
            <a:r>
              <a:rPr lang="en-GB" sz="1400" dirty="0"/>
              <a:t>!</a:t>
            </a:r>
            <a:endParaRPr lang="en-US" sz="1400" dirty="0"/>
          </a:p>
        </p:txBody>
      </p:sp>
    </p:spTree>
    <p:extLst>
      <p:ext uri="{BB962C8B-B14F-4D97-AF65-F5344CB8AC3E}">
        <p14:creationId xmlns:p14="http://schemas.microsoft.com/office/powerpoint/2010/main" val="29578965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t>Geology, soils, pH</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3092513" cy="338554"/>
          </a:xfrm>
          <a:prstGeom prst="rect">
            <a:avLst/>
          </a:prstGeom>
          <a:noFill/>
        </p:spPr>
        <p:txBody>
          <a:bodyPr wrap="none" rtlCol="0">
            <a:spAutoFit/>
          </a:bodyPr>
          <a:lstStyle/>
          <a:p>
            <a:r>
              <a:rPr lang="en-US" sz="1600" dirty="0" err="1"/>
              <a:t>Ballabio</a:t>
            </a:r>
            <a:r>
              <a:rPr lang="en-US" sz="1600" dirty="0"/>
              <a:t> et al. (2019) </a:t>
            </a:r>
            <a:r>
              <a:rPr lang="en-US" sz="1600" dirty="0" err="1"/>
              <a:t>Geoderma</a:t>
            </a:r>
            <a:endParaRPr lang="en-US" sz="1600" i="1" dirty="0"/>
          </a:p>
        </p:txBody>
      </p:sp>
      <p:pic>
        <p:nvPicPr>
          <p:cNvPr id="2052" name="Picture 4" descr="Global Soil Regions Map">
            <a:extLst>
              <a:ext uri="{FF2B5EF4-FFF2-40B4-BE49-F238E27FC236}">
                <a16:creationId xmlns:a16="http://schemas.microsoft.com/office/drawing/2014/main" id="{F9030319-B99B-C1CE-E1AF-2E511A631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1032677"/>
            <a:ext cx="5409275" cy="419584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ig. 3">
            <a:extLst>
              <a:ext uri="{FF2B5EF4-FFF2-40B4-BE49-F238E27FC236}">
                <a16:creationId xmlns:a16="http://schemas.microsoft.com/office/drawing/2014/main" id="{84D9754B-EEEF-E0BC-BA3D-EFC844EE7C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8783" y="1065564"/>
            <a:ext cx="3885786" cy="4518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1339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Biotic (interspecific) interactions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7" name="Picture 6">
            <a:extLst>
              <a:ext uri="{FF2B5EF4-FFF2-40B4-BE49-F238E27FC236}">
                <a16:creationId xmlns:a16="http://schemas.microsoft.com/office/drawing/2014/main" id="{3F1EAA20-7FAA-7D6A-7804-50EDF91D2FF6}"/>
              </a:ext>
            </a:extLst>
          </p:cNvPr>
          <p:cNvPicPr>
            <a:picLocks noChangeAspect="1"/>
          </p:cNvPicPr>
          <p:nvPr/>
        </p:nvPicPr>
        <p:blipFill rotWithShape="1">
          <a:blip r:embed="rId3">
            <a:extLst>
              <a:ext uri="{28A0092B-C50C-407E-A947-70E740481C1C}">
                <a14:useLocalDpi xmlns:a14="http://schemas.microsoft.com/office/drawing/2010/main" val="0"/>
              </a:ext>
            </a:extLst>
          </a:blip>
          <a:srcRect b="35125"/>
          <a:stretch/>
        </p:blipFill>
        <p:spPr>
          <a:xfrm>
            <a:off x="1120063" y="1216351"/>
            <a:ext cx="4747828" cy="2248835"/>
          </a:xfrm>
          <a:prstGeom prst="rect">
            <a:avLst/>
          </a:prstGeom>
        </p:spPr>
      </p:pic>
      <p:sp>
        <p:nvSpPr>
          <p:cNvPr id="9" name="TextBox 8">
            <a:extLst>
              <a:ext uri="{FF2B5EF4-FFF2-40B4-BE49-F238E27FC236}">
                <a16:creationId xmlns:a16="http://schemas.microsoft.com/office/drawing/2014/main" id="{FAE84C29-0053-98FD-C297-6A68F55CE966}"/>
              </a:ext>
            </a:extLst>
          </p:cNvPr>
          <p:cNvSpPr txBox="1"/>
          <p:nvPr/>
        </p:nvSpPr>
        <p:spPr>
          <a:xfrm>
            <a:off x="1251970" y="3726189"/>
            <a:ext cx="4148706" cy="923330"/>
          </a:xfrm>
          <a:prstGeom prst="rect">
            <a:avLst/>
          </a:prstGeom>
          <a:noFill/>
        </p:spPr>
        <p:txBody>
          <a:bodyPr wrap="square" rtlCol="0">
            <a:spAutoFit/>
          </a:bodyPr>
          <a:lstStyle/>
          <a:p>
            <a:r>
              <a:rPr lang="en-US" dirty="0"/>
              <a:t>Species may be missing in parts of its range</a:t>
            </a:r>
            <a:r>
              <a:rPr lang="cs-CZ" dirty="0"/>
              <a:t> </a:t>
            </a:r>
            <a:r>
              <a:rPr lang="en-US" dirty="0"/>
              <a:t>(B, C) and niche (E) </a:t>
            </a:r>
            <a:r>
              <a:rPr lang="en-US" b="1" dirty="0"/>
              <a:t>because of other species</a:t>
            </a:r>
          </a:p>
        </p:txBody>
      </p:sp>
      <p:cxnSp>
        <p:nvCxnSpPr>
          <p:cNvPr id="3" name="Straight Connector 2">
            <a:extLst>
              <a:ext uri="{FF2B5EF4-FFF2-40B4-BE49-F238E27FC236}">
                <a16:creationId xmlns:a16="http://schemas.microsoft.com/office/drawing/2014/main" id="{74BDB8A8-1CFB-29C4-736A-F63A69EC419F}"/>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F6AFDF0-3A29-424E-2E3F-FE0323B7E2B5}"/>
              </a:ext>
            </a:extLst>
          </p:cNvPr>
          <p:cNvSpPr txBox="1"/>
          <p:nvPr/>
        </p:nvSpPr>
        <p:spPr>
          <a:xfrm>
            <a:off x="284014" y="5969000"/>
            <a:ext cx="4363182" cy="338554"/>
          </a:xfrm>
          <a:prstGeom prst="rect">
            <a:avLst/>
          </a:prstGeom>
          <a:noFill/>
        </p:spPr>
        <p:txBody>
          <a:bodyPr wrap="none" rtlCol="0">
            <a:spAutoFit/>
          </a:bodyPr>
          <a:lstStyle/>
          <a:p>
            <a:r>
              <a:rPr lang="en-US" sz="1600" dirty="0"/>
              <a:t>McCann &amp; Gellner (2020) </a:t>
            </a:r>
            <a:r>
              <a:rPr lang="en-US" sz="1600" i="1" dirty="0"/>
              <a:t>Theoretical Ecology</a:t>
            </a:r>
          </a:p>
        </p:txBody>
      </p:sp>
      <p:pic>
        <p:nvPicPr>
          <p:cNvPr id="11" name="Picture 10" descr="Diagram&#10;&#10;Description automatically generated">
            <a:extLst>
              <a:ext uri="{FF2B5EF4-FFF2-40B4-BE49-F238E27FC236}">
                <a16:creationId xmlns:a16="http://schemas.microsoft.com/office/drawing/2014/main" id="{A9BC41CB-A2AF-F799-AB06-67DB11C206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111" y="1268784"/>
            <a:ext cx="4953000" cy="3752850"/>
          </a:xfrm>
          <a:prstGeom prst="rect">
            <a:avLst/>
          </a:prstGeom>
        </p:spPr>
      </p:pic>
    </p:spTree>
    <p:extLst>
      <p:ext uri="{BB962C8B-B14F-4D97-AF65-F5344CB8AC3E}">
        <p14:creationId xmlns:p14="http://schemas.microsoft.com/office/powerpoint/2010/main" val="4954289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Biotic (interspecific) interactions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74BDB8A8-1CFB-29C4-736A-F63A69EC419F}"/>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F6AFDF0-3A29-424E-2E3F-FE0323B7E2B5}"/>
              </a:ext>
            </a:extLst>
          </p:cNvPr>
          <p:cNvSpPr txBox="1"/>
          <p:nvPr/>
        </p:nvSpPr>
        <p:spPr>
          <a:xfrm>
            <a:off x="284014" y="5969000"/>
            <a:ext cx="5346335" cy="584775"/>
          </a:xfrm>
          <a:prstGeom prst="rect">
            <a:avLst/>
          </a:prstGeom>
          <a:noFill/>
        </p:spPr>
        <p:txBody>
          <a:bodyPr wrap="none" rtlCol="0">
            <a:spAutoFit/>
          </a:bodyPr>
          <a:lstStyle/>
          <a:p>
            <a:r>
              <a:rPr lang="en-US" sz="1600" dirty="0"/>
              <a:t>Ara</a:t>
            </a:r>
            <a:r>
              <a:rPr lang="cs-CZ" sz="1600" dirty="0" err="1"/>
              <a:t>újo</a:t>
            </a:r>
            <a:r>
              <a:rPr lang="cs-CZ" sz="1600" dirty="0"/>
              <a:t> </a:t>
            </a:r>
            <a:r>
              <a:rPr lang="en-US" sz="1600" dirty="0"/>
              <a:t>&amp; </a:t>
            </a:r>
            <a:r>
              <a:rPr lang="en-US" sz="1600" dirty="0" err="1"/>
              <a:t>Luoto</a:t>
            </a:r>
            <a:r>
              <a:rPr lang="en-US" sz="1600" dirty="0"/>
              <a:t> (2007) </a:t>
            </a:r>
            <a:r>
              <a:rPr lang="en-US" sz="1600" i="1" dirty="0"/>
              <a:t>Global Ecology and </a:t>
            </a:r>
            <a:r>
              <a:rPr lang="en-US" sz="1600" i="1" dirty="0" err="1"/>
              <a:t>Biogeogrpahy</a:t>
            </a:r>
            <a:endParaRPr lang="en-US" sz="1600" i="1" dirty="0"/>
          </a:p>
          <a:p>
            <a:r>
              <a:rPr lang="en-US" sz="1600" dirty="0"/>
              <a:t>Photos: Wikipedia</a:t>
            </a:r>
          </a:p>
        </p:txBody>
      </p:sp>
      <p:pic>
        <p:nvPicPr>
          <p:cNvPr id="14" name="Picture 13" descr="Map&#10;&#10;Description automatically generated">
            <a:extLst>
              <a:ext uri="{FF2B5EF4-FFF2-40B4-BE49-F238E27FC236}">
                <a16:creationId xmlns:a16="http://schemas.microsoft.com/office/drawing/2014/main" id="{8B7BF89B-F39B-090C-D376-12D6236D1D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8060" y="1278384"/>
            <a:ext cx="3733438" cy="4301231"/>
          </a:xfrm>
          <a:prstGeom prst="rect">
            <a:avLst/>
          </a:prstGeom>
        </p:spPr>
      </p:pic>
      <p:pic>
        <p:nvPicPr>
          <p:cNvPr id="3078" name="Picture 6" descr="Jasoň dymnivkový – Wikipedie">
            <a:extLst>
              <a:ext uri="{FF2B5EF4-FFF2-40B4-BE49-F238E27FC236}">
                <a16:creationId xmlns:a16="http://schemas.microsoft.com/office/drawing/2014/main" id="{4C35CC09-E599-0531-3AEF-A3D7FA0453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0" y="1433815"/>
            <a:ext cx="2745158" cy="176658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17A085CD-8C5C-0256-0AB9-76ECA03DAF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23819" y="1410660"/>
            <a:ext cx="2389635" cy="178974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C1E01E9A-7848-A1D6-3345-3F9700D194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57450" y="3429442"/>
            <a:ext cx="1619384" cy="2159179"/>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51A3082E-7E90-D07E-C9D1-4CDDC1ACB0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23819" y="3428999"/>
            <a:ext cx="1619384" cy="2159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8285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Biotic (interspecific) interactions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74BDB8A8-1CFB-29C4-736A-F63A69EC419F}"/>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F6AFDF0-3A29-424E-2E3F-FE0323B7E2B5}"/>
              </a:ext>
            </a:extLst>
          </p:cNvPr>
          <p:cNvSpPr txBox="1"/>
          <p:nvPr/>
        </p:nvSpPr>
        <p:spPr>
          <a:xfrm>
            <a:off x="284014" y="5969000"/>
            <a:ext cx="5346335" cy="338554"/>
          </a:xfrm>
          <a:prstGeom prst="rect">
            <a:avLst/>
          </a:prstGeom>
          <a:noFill/>
        </p:spPr>
        <p:txBody>
          <a:bodyPr wrap="none" rtlCol="0">
            <a:spAutoFit/>
          </a:bodyPr>
          <a:lstStyle/>
          <a:p>
            <a:r>
              <a:rPr lang="en-US" sz="1600" dirty="0"/>
              <a:t>Ara</a:t>
            </a:r>
            <a:r>
              <a:rPr lang="cs-CZ" sz="1600" dirty="0" err="1"/>
              <a:t>újo</a:t>
            </a:r>
            <a:r>
              <a:rPr lang="cs-CZ" sz="1600" dirty="0"/>
              <a:t> </a:t>
            </a:r>
            <a:r>
              <a:rPr lang="en-US" sz="1600" dirty="0"/>
              <a:t>&amp; </a:t>
            </a:r>
            <a:r>
              <a:rPr lang="en-US" sz="1600" dirty="0" err="1"/>
              <a:t>Luoto</a:t>
            </a:r>
            <a:r>
              <a:rPr lang="en-US" sz="1600" dirty="0"/>
              <a:t> (2007) </a:t>
            </a:r>
            <a:r>
              <a:rPr lang="en-US" sz="1600" i="1" dirty="0"/>
              <a:t>Global Ecology and </a:t>
            </a:r>
            <a:r>
              <a:rPr lang="en-US" sz="1600" i="1" dirty="0" err="1"/>
              <a:t>Biogeogrpahy</a:t>
            </a:r>
            <a:endParaRPr lang="en-US" sz="1600" i="1" dirty="0"/>
          </a:p>
        </p:txBody>
      </p:sp>
      <p:pic>
        <p:nvPicPr>
          <p:cNvPr id="12" name="Picture 11" descr="Diagram&#10;&#10;Description automatically generated">
            <a:extLst>
              <a:ext uri="{FF2B5EF4-FFF2-40B4-BE49-F238E27FC236}">
                <a16:creationId xmlns:a16="http://schemas.microsoft.com/office/drawing/2014/main" id="{150D2F52-BE83-6D39-2A55-84CB3BC36414}"/>
              </a:ext>
            </a:extLst>
          </p:cNvPr>
          <p:cNvPicPr>
            <a:picLocks noChangeAspect="1"/>
          </p:cNvPicPr>
          <p:nvPr/>
        </p:nvPicPr>
        <p:blipFill rotWithShape="1">
          <a:blip r:embed="rId3">
            <a:extLst>
              <a:ext uri="{28A0092B-C50C-407E-A947-70E740481C1C}">
                <a14:useLocalDpi xmlns:a14="http://schemas.microsoft.com/office/drawing/2010/main" val="0"/>
              </a:ext>
            </a:extLst>
          </a:blip>
          <a:srcRect b="67209"/>
          <a:stretch/>
        </p:blipFill>
        <p:spPr>
          <a:xfrm>
            <a:off x="1333500" y="2414749"/>
            <a:ext cx="7683674" cy="3009505"/>
          </a:xfrm>
          <a:prstGeom prst="rect">
            <a:avLst/>
          </a:prstGeom>
        </p:spPr>
      </p:pic>
      <p:pic>
        <p:nvPicPr>
          <p:cNvPr id="8" name="Picture 6" descr="Jasoň dymnivkový – Wikipedie">
            <a:extLst>
              <a:ext uri="{FF2B5EF4-FFF2-40B4-BE49-F238E27FC236}">
                <a16:creationId xmlns:a16="http://schemas.microsoft.com/office/drawing/2014/main" id="{5F7E1C82-B7B4-E7A8-8ACB-7BD7089D54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0" y="1307380"/>
            <a:ext cx="1510588" cy="97210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a:extLst>
              <a:ext uri="{FF2B5EF4-FFF2-40B4-BE49-F238E27FC236}">
                <a16:creationId xmlns:a16="http://schemas.microsoft.com/office/drawing/2014/main" id="{715D5B74-9108-BC79-BBB8-FE6E6D2137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7566" y="1307379"/>
            <a:ext cx="1297941" cy="972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52148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Demographic stochasticity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7" name="Picture 6">
            <a:extLst>
              <a:ext uri="{FF2B5EF4-FFF2-40B4-BE49-F238E27FC236}">
                <a16:creationId xmlns:a16="http://schemas.microsoft.com/office/drawing/2014/main" id="{9E04AF03-19CE-1462-3C9C-C33DBA7A43D9}"/>
              </a:ext>
            </a:extLst>
          </p:cNvPr>
          <p:cNvPicPr>
            <a:picLocks noChangeAspect="1"/>
          </p:cNvPicPr>
          <p:nvPr/>
        </p:nvPicPr>
        <p:blipFill rotWithShape="1">
          <a:blip r:embed="rId3">
            <a:extLst>
              <a:ext uri="{28A0092B-C50C-407E-A947-70E740481C1C}">
                <a14:useLocalDpi xmlns:a14="http://schemas.microsoft.com/office/drawing/2010/main" val="0"/>
              </a:ext>
            </a:extLst>
          </a:blip>
          <a:srcRect b="35125"/>
          <a:stretch/>
        </p:blipFill>
        <p:spPr>
          <a:xfrm>
            <a:off x="1120063" y="1216351"/>
            <a:ext cx="4747828" cy="2248835"/>
          </a:xfrm>
          <a:prstGeom prst="rect">
            <a:avLst/>
          </a:prstGeom>
        </p:spPr>
      </p:pic>
      <p:sp>
        <p:nvSpPr>
          <p:cNvPr id="9" name="TextBox 8">
            <a:extLst>
              <a:ext uri="{FF2B5EF4-FFF2-40B4-BE49-F238E27FC236}">
                <a16:creationId xmlns:a16="http://schemas.microsoft.com/office/drawing/2014/main" id="{5D5E6FF2-52C8-830B-0EC0-D7DC8B9E3342}"/>
              </a:ext>
            </a:extLst>
          </p:cNvPr>
          <p:cNvSpPr txBox="1"/>
          <p:nvPr/>
        </p:nvSpPr>
        <p:spPr>
          <a:xfrm>
            <a:off x="1251970" y="3726189"/>
            <a:ext cx="4747828" cy="2308324"/>
          </a:xfrm>
          <a:prstGeom prst="rect">
            <a:avLst/>
          </a:prstGeom>
          <a:noFill/>
        </p:spPr>
        <p:txBody>
          <a:bodyPr wrap="square" rtlCol="0">
            <a:spAutoFit/>
          </a:bodyPr>
          <a:lstStyle/>
          <a:p>
            <a:r>
              <a:rPr lang="en-US" dirty="0"/>
              <a:t>Species may be missing in parts of its range</a:t>
            </a:r>
            <a:r>
              <a:rPr lang="cs-CZ" dirty="0"/>
              <a:t> </a:t>
            </a:r>
            <a:r>
              <a:rPr lang="en-US" dirty="0"/>
              <a:t>(B, C) and niche (E) </a:t>
            </a:r>
            <a:r>
              <a:rPr lang="en-US" b="1" dirty="0"/>
              <a:t>because of random fluctuations of its population size due to randomness in birth and death (= demographic processes)</a:t>
            </a:r>
          </a:p>
          <a:p>
            <a:endParaRPr lang="en-US" b="1" dirty="0"/>
          </a:p>
          <a:p>
            <a:r>
              <a:rPr lang="en-US" dirty="0"/>
              <a:t>Applies particularly to areas/species with small populations </a:t>
            </a:r>
          </a:p>
        </p:txBody>
      </p:sp>
      <p:pic>
        <p:nvPicPr>
          <p:cNvPr id="9218" name="Picture 2">
            <a:extLst>
              <a:ext uri="{FF2B5EF4-FFF2-40B4-BE49-F238E27FC236}">
                <a16:creationId xmlns:a16="http://schemas.microsoft.com/office/drawing/2014/main" id="{9C6F5D56-C048-2724-2AFE-2A3EDE044D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111" y="2302669"/>
            <a:ext cx="4831093" cy="2248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3509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a:bodyPr>
          <a:lstStyle/>
          <a:p>
            <a:r>
              <a:rPr lang="en-US" dirty="0">
                <a:solidFill>
                  <a:schemeClr val="tx1"/>
                </a:solidFill>
              </a:rPr>
              <a:t>Humans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3264035" cy="584775"/>
          </a:xfrm>
          <a:prstGeom prst="rect">
            <a:avLst/>
          </a:prstGeom>
          <a:noFill/>
        </p:spPr>
        <p:txBody>
          <a:bodyPr wrap="none" rtlCol="0">
            <a:spAutoFit/>
          </a:bodyPr>
          <a:lstStyle/>
          <a:p>
            <a:r>
              <a:rPr lang="en-US" sz="1600" dirty="0">
                <a:hlinkClick r:id="rId3"/>
              </a:rPr>
              <a:t>https://sedac.ciesin.columbia.edu/</a:t>
            </a:r>
            <a:endParaRPr lang="en-US" sz="1600" dirty="0"/>
          </a:p>
          <a:p>
            <a:endParaRPr lang="en-US" sz="1600" i="1" dirty="0"/>
          </a:p>
        </p:txBody>
      </p:sp>
      <p:pic>
        <p:nvPicPr>
          <p:cNvPr id="8194" name="Picture 2">
            <a:extLst>
              <a:ext uri="{FF2B5EF4-FFF2-40B4-BE49-F238E27FC236}">
                <a16:creationId xmlns:a16="http://schemas.microsoft.com/office/drawing/2014/main" id="{3C59DCDA-F7EF-79CF-9D4E-D9E2226702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4327" y="742015"/>
            <a:ext cx="6384752" cy="4931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24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2" y="1883906"/>
            <a:ext cx="10515600" cy="2852737"/>
          </a:xfrm>
        </p:spPr>
        <p:txBody>
          <a:bodyPr/>
          <a:lstStyle/>
          <a:p>
            <a:r>
              <a:rPr lang="en-US" dirty="0">
                <a:solidFill>
                  <a:schemeClr val="bg1">
                    <a:lumMod val="85000"/>
                  </a:schemeClr>
                </a:solidFill>
              </a:rPr>
              <a:t>Thank you. Questions?</a:t>
            </a:r>
            <a:endParaRPr lang="cs-CZ" dirty="0">
              <a:solidFill>
                <a:schemeClr val="bg1">
                  <a:lumMod val="85000"/>
                </a:schemeClr>
              </a:solidFill>
            </a:endParaRPr>
          </a:p>
        </p:txBody>
      </p:sp>
      <p:grpSp>
        <p:nvGrpSpPr>
          <p:cNvPr id="3" name="Group 2">
            <a:extLst>
              <a:ext uri="{FF2B5EF4-FFF2-40B4-BE49-F238E27FC236}">
                <a16:creationId xmlns:a16="http://schemas.microsoft.com/office/drawing/2014/main" id="{BA235C96-A898-4D77-AE9C-C2DD96FEB81D}"/>
              </a:ext>
            </a:extLst>
          </p:cNvPr>
          <p:cNvGrpSpPr/>
          <p:nvPr/>
        </p:nvGrpSpPr>
        <p:grpSpPr>
          <a:xfrm>
            <a:off x="4950178" y="1226849"/>
            <a:ext cx="3936646" cy="1886688"/>
            <a:chOff x="3254916" y="3536004"/>
            <a:chExt cx="5145323" cy="2465962"/>
          </a:xfrm>
        </p:grpSpPr>
        <p:sp>
          <p:nvSpPr>
            <p:cNvPr id="6" name="Oval 5">
              <a:extLst>
                <a:ext uri="{FF2B5EF4-FFF2-40B4-BE49-F238E27FC236}">
                  <a16:creationId xmlns:a16="http://schemas.microsoft.com/office/drawing/2014/main" id="{B0CE002C-9D2C-412A-ABB0-977E8378A8F7}"/>
                </a:ext>
              </a:extLst>
            </p:cNvPr>
            <p:cNvSpPr/>
            <p:nvPr/>
          </p:nvSpPr>
          <p:spPr>
            <a:xfrm>
              <a:off x="3254916" y="3536005"/>
              <a:ext cx="2466975" cy="2465961"/>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FCB392-E977-4C32-B0DA-34F313A93C2A}"/>
                </a:ext>
              </a:extLst>
            </p:cNvPr>
            <p:cNvSpPr/>
            <p:nvPr/>
          </p:nvSpPr>
          <p:spPr>
            <a:xfrm>
              <a:off x="5933264" y="3536004"/>
              <a:ext cx="2466975" cy="2465961"/>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07804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Environment, resources, biotic vs abiotic variables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7" name="TextBox 6">
            <a:extLst>
              <a:ext uri="{FF2B5EF4-FFF2-40B4-BE49-F238E27FC236}">
                <a16:creationId xmlns:a16="http://schemas.microsoft.com/office/drawing/2014/main" id="{6DE967A0-AE0B-70C4-2AC3-396CD436DBB1}"/>
              </a:ext>
            </a:extLst>
          </p:cNvPr>
          <p:cNvSpPr txBox="1"/>
          <p:nvPr/>
        </p:nvSpPr>
        <p:spPr>
          <a:xfrm>
            <a:off x="1236492" y="993703"/>
            <a:ext cx="10100291" cy="2123658"/>
          </a:xfrm>
          <a:prstGeom prst="rect">
            <a:avLst/>
          </a:prstGeom>
          <a:noFill/>
        </p:spPr>
        <p:txBody>
          <a:bodyPr wrap="square">
            <a:spAutoFit/>
          </a:bodyPr>
          <a:lstStyle/>
          <a:p>
            <a:r>
              <a:rPr lang="en-US" b="1" dirty="0">
                <a:solidFill>
                  <a:srgbClr val="333333"/>
                </a:solidFill>
                <a:latin typeface="Helvetica Neue"/>
              </a:rPr>
              <a:t>R</a:t>
            </a:r>
            <a:r>
              <a:rPr lang="en-US" sz="1600" b="1" dirty="0">
                <a:solidFill>
                  <a:srgbClr val="333333"/>
                </a:solidFill>
                <a:latin typeface="Helvetica Neue"/>
              </a:rPr>
              <a:t>esources</a:t>
            </a:r>
            <a:r>
              <a:rPr lang="en-US" sz="1600" dirty="0">
                <a:solidFill>
                  <a:srgbClr val="333333"/>
                </a:solidFill>
                <a:latin typeface="Helvetica Neue"/>
              </a:rPr>
              <a:t> or “linked” variables (Hutchinson 1978) - consumed/modified by organisms, there may be competition for the resources; hard to include in models</a:t>
            </a:r>
          </a:p>
          <a:p>
            <a:endParaRPr lang="en-US" sz="1600" dirty="0">
              <a:solidFill>
                <a:srgbClr val="333333"/>
              </a:solidFill>
              <a:latin typeface="Helvetica Neue"/>
            </a:endParaRPr>
          </a:p>
          <a:p>
            <a:r>
              <a:rPr lang="en-US" sz="1600" b="1" dirty="0" err="1">
                <a:solidFill>
                  <a:srgbClr val="333333"/>
                </a:solidFill>
                <a:latin typeface="Helvetica Neue"/>
              </a:rPr>
              <a:t>Scenopoetic</a:t>
            </a:r>
            <a:r>
              <a:rPr lang="en-US" sz="1600" b="1" dirty="0">
                <a:solidFill>
                  <a:srgbClr val="333333"/>
                </a:solidFill>
                <a:latin typeface="Helvetica Neue"/>
              </a:rPr>
              <a:t> variables </a:t>
            </a:r>
            <a:r>
              <a:rPr lang="en-US" sz="1600" dirty="0">
                <a:solidFill>
                  <a:srgbClr val="333333"/>
                </a:solidFill>
                <a:latin typeface="Helvetica Neue"/>
              </a:rPr>
              <a:t>(from Greek “setting the stage”)</a:t>
            </a:r>
            <a:r>
              <a:rPr lang="en-US" sz="1600" b="1" dirty="0">
                <a:solidFill>
                  <a:srgbClr val="333333"/>
                </a:solidFill>
                <a:latin typeface="Helvetica Neue"/>
              </a:rPr>
              <a:t> </a:t>
            </a:r>
            <a:r>
              <a:rPr lang="en-US" sz="1600" dirty="0">
                <a:solidFill>
                  <a:srgbClr val="333333"/>
                </a:solidFill>
                <a:latin typeface="Helvetica Neue"/>
              </a:rPr>
              <a:t>or “non-linked” variables (Hutchinson 1978) or conditions - those that aren’t modified </a:t>
            </a:r>
            <a:r>
              <a:rPr lang="en-GB" sz="1600" dirty="0">
                <a:solidFill>
                  <a:srgbClr val="333333"/>
                </a:solidFill>
                <a:latin typeface="Helvetica Neue"/>
              </a:rPr>
              <a:t>by the species</a:t>
            </a:r>
            <a:r>
              <a:rPr lang="en-US" sz="1600" dirty="0">
                <a:solidFill>
                  <a:srgbClr val="333333"/>
                </a:solidFill>
                <a:latin typeface="Helvetica Neue"/>
              </a:rPr>
              <a:t> = climate, topography, pH; easy to include in models</a:t>
            </a:r>
          </a:p>
          <a:p>
            <a:endParaRPr lang="en-US" sz="1600" dirty="0">
              <a:solidFill>
                <a:srgbClr val="333333"/>
              </a:solidFill>
              <a:latin typeface="Helvetica Neue"/>
            </a:endParaRPr>
          </a:p>
          <a:p>
            <a:r>
              <a:rPr lang="en-US" sz="1600" b="1" dirty="0">
                <a:solidFill>
                  <a:srgbClr val="333333"/>
                </a:solidFill>
                <a:latin typeface="Helvetica Neue"/>
              </a:rPr>
              <a:t>Biotic vs abiotic variables</a:t>
            </a:r>
          </a:p>
          <a:p>
            <a:endParaRPr lang="en-US" dirty="0">
              <a:solidFill>
                <a:srgbClr val="333333"/>
              </a:solidFill>
              <a:latin typeface="Helvetica Neue"/>
            </a:endParaRPr>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4810932" cy="584775"/>
          </a:xfrm>
          <a:prstGeom prst="rect">
            <a:avLst/>
          </a:prstGeom>
          <a:noFill/>
        </p:spPr>
        <p:txBody>
          <a:bodyPr wrap="none" rtlCol="0">
            <a:spAutoFit/>
          </a:bodyPr>
          <a:lstStyle/>
          <a:p>
            <a:r>
              <a:rPr lang="en-US" sz="1600" dirty="0"/>
              <a:t>Dixon, </a:t>
            </a:r>
            <a:r>
              <a:rPr lang="en-US" sz="1600" dirty="0" err="1"/>
              <a:t>Honek</a:t>
            </a:r>
            <a:r>
              <a:rPr lang="en-US" sz="1600" dirty="0"/>
              <a:t>, Keil et al. (2009) </a:t>
            </a:r>
            <a:r>
              <a:rPr lang="en-US" sz="1600" i="1" dirty="0"/>
              <a:t>Functional Ecology</a:t>
            </a:r>
          </a:p>
          <a:p>
            <a:r>
              <a:rPr lang="en-US" sz="1600" dirty="0"/>
              <a:t>Photos: Wikipedia</a:t>
            </a:r>
          </a:p>
        </p:txBody>
      </p:sp>
      <p:sp>
        <p:nvSpPr>
          <p:cNvPr id="6" name="AutoShape 2" descr="Details are in the caption following the image">
            <a:extLst>
              <a:ext uri="{FF2B5EF4-FFF2-40B4-BE49-F238E27FC236}">
                <a16:creationId xmlns:a16="http://schemas.microsoft.com/office/drawing/2014/main" id="{8550E0DC-2401-3FE6-FB7B-5D279055920B}"/>
              </a:ext>
            </a:extLst>
          </p:cNvPr>
          <p:cNvSpPr>
            <a:spLocks noChangeAspect="1" noChangeArrowheads="1"/>
          </p:cNvSpPr>
          <p:nvPr/>
        </p:nvSpPr>
        <p:spPr bwMode="auto">
          <a:xfrm>
            <a:off x="5364700" y="362156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descr="Chart, line chart&#10;&#10;Description automatically generated">
            <a:extLst>
              <a:ext uri="{FF2B5EF4-FFF2-40B4-BE49-F238E27FC236}">
                <a16:creationId xmlns:a16="http://schemas.microsoft.com/office/drawing/2014/main" id="{3A4C3990-8570-5DD8-43AB-9BB813608E5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301375" y="3364822"/>
            <a:ext cx="2999529" cy="2281119"/>
          </a:xfrm>
          <a:prstGeom prst="rect">
            <a:avLst/>
          </a:prstGeom>
        </p:spPr>
      </p:pic>
      <p:pic>
        <p:nvPicPr>
          <p:cNvPr id="7172" name="Picture 4">
            <a:extLst>
              <a:ext uri="{FF2B5EF4-FFF2-40B4-BE49-F238E27FC236}">
                <a16:creationId xmlns:a16="http://schemas.microsoft.com/office/drawing/2014/main" id="{34DC0514-8D17-F96A-2803-266B1C6320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5083" y="3545368"/>
            <a:ext cx="2378230" cy="175565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12A0B528-C80E-4436-815C-66EA0E2DB5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6822" y="2964795"/>
            <a:ext cx="2095500" cy="28003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8EDF16D-24FC-E50C-8803-14B43ED359DB}"/>
              </a:ext>
            </a:extLst>
          </p:cNvPr>
          <p:cNvSpPr txBox="1"/>
          <p:nvPr/>
        </p:nvSpPr>
        <p:spPr>
          <a:xfrm>
            <a:off x="5265817" y="5308669"/>
            <a:ext cx="1951175" cy="584775"/>
          </a:xfrm>
          <a:prstGeom prst="rect">
            <a:avLst/>
          </a:prstGeom>
          <a:noFill/>
        </p:spPr>
        <p:txBody>
          <a:bodyPr wrap="none" rtlCol="0">
            <a:spAutoFit/>
          </a:bodyPr>
          <a:lstStyle/>
          <a:p>
            <a:r>
              <a:rPr lang="en-US" sz="1600" i="1" dirty="0" err="1"/>
              <a:t>Bemisia</a:t>
            </a:r>
            <a:r>
              <a:rPr lang="en-US" sz="1600" i="1" dirty="0"/>
              <a:t> </a:t>
            </a:r>
            <a:r>
              <a:rPr lang="en-US" sz="1600" i="1" dirty="0" err="1"/>
              <a:t>tabaci</a:t>
            </a:r>
            <a:r>
              <a:rPr lang="en-US" sz="1600" i="1" dirty="0"/>
              <a:t> </a:t>
            </a:r>
            <a:endParaRPr lang="cs-CZ" sz="1600" i="1" dirty="0"/>
          </a:p>
          <a:p>
            <a:r>
              <a:rPr lang="en-US" sz="1600" i="1" dirty="0"/>
              <a:t>(</a:t>
            </a:r>
            <a:r>
              <a:rPr lang="en-US" sz="1600" i="1" dirty="0" err="1"/>
              <a:t>Molice</a:t>
            </a:r>
            <a:r>
              <a:rPr lang="en-US" sz="1600" i="1" dirty="0"/>
              <a:t> </a:t>
            </a:r>
            <a:r>
              <a:rPr lang="en-US" sz="1600" i="1" dirty="0" err="1"/>
              <a:t>bavln</a:t>
            </a:r>
            <a:r>
              <a:rPr lang="cs-CZ" sz="1600" i="1" dirty="0" err="1"/>
              <a:t>íková</a:t>
            </a:r>
            <a:r>
              <a:rPr lang="en-US" sz="1600" i="1" dirty="0"/>
              <a:t>)</a:t>
            </a:r>
          </a:p>
        </p:txBody>
      </p:sp>
      <p:sp>
        <p:nvSpPr>
          <p:cNvPr id="12" name="TextBox 11">
            <a:extLst>
              <a:ext uri="{FF2B5EF4-FFF2-40B4-BE49-F238E27FC236}">
                <a16:creationId xmlns:a16="http://schemas.microsoft.com/office/drawing/2014/main" id="{84497F6B-E33D-5085-401D-1FE40357D659}"/>
              </a:ext>
            </a:extLst>
          </p:cNvPr>
          <p:cNvSpPr txBox="1"/>
          <p:nvPr/>
        </p:nvSpPr>
        <p:spPr>
          <a:xfrm>
            <a:off x="8033448" y="5775409"/>
            <a:ext cx="1882247" cy="584775"/>
          </a:xfrm>
          <a:prstGeom prst="rect">
            <a:avLst/>
          </a:prstGeom>
          <a:noFill/>
        </p:spPr>
        <p:txBody>
          <a:bodyPr wrap="none" rtlCol="0">
            <a:spAutoFit/>
          </a:bodyPr>
          <a:lstStyle/>
          <a:p>
            <a:r>
              <a:rPr lang="en-US" sz="1600" i="1" dirty="0"/>
              <a:t>Nicotiana tabacum</a:t>
            </a:r>
            <a:endParaRPr lang="cs-CZ" sz="1600" i="1" dirty="0"/>
          </a:p>
          <a:p>
            <a:r>
              <a:rPr lang="en-GB" sz="1600" i="1" dirty="0"/>
              <a:t>(Tab</a:t>
            </a:r>
            <a:r>
              <a:rPr lang="cs-CZ" sz="1600" i="1" dirty="0" err="1"/>
              <a:t>ák</a:t>
            </a:r>
            <a:r>
              <a:rPr lang="cs-CZ" sz="1600" i="1" dirty="0"/>
              <a:t> virginský</a:t>
            </a:r>
            <a:r>
              <a:rPr lang="en-GB" sz="1600" i="1" dirty="0"/>
              <a:t>)</a:t>
            </a:r>
            <a:endParaRPr lang="en-US" sz="1600" i="1" dirty="0"/>
          </a:p>
        </p:txBody>
      </p:sp>
    </p:spTree>
    <p:extLst>
      <p:ext uri="{BB962C8B-B14F-4D97-AF65-F5344CB8AC3E}">
        <p14:creationId xmlns:p14="http://schemas.microsoft.com/office/powerpoint/2010/main" val="2857762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0"/>
            <a:ext cx="12192000" cy="681037"/>
          </a:xfrm>
          <a:solidFill>
            <a:schemeClr val="bg1">
              <a:lumMod val="85000"/>
            </a:schemeClr>
          </a:solidFill>
        </p:spPr>
        <p:txBody>
          <a:bodyPr/>
          <a:lstStyle/>
          <a:p>
            <a:r>
              <a:rPr lang="en-US" dirty="0">
                <a:solidFill>
                  <a:schemeClr val="tx1"/>
                </a:solidFill>
              </a:rPr>
              <a:t>Niche – one dimension</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4071949" cy="338554"/>
          </a:xfrm>
          <a:prstGeom prst="rect">
            <a:avLst/>
          </a:prstGeom>
          <a:noFill/>
        </p:spPr>
        <p:txBody>
          <a:bodyPr wrap="none" rtlCol="0">
            <a:spAutoFit/>
          </a:bodyPr>
          <a:lstStyle/>
          <a:p>
            <a:r>
              <a:rPr lang="en-US" sz="1600" dirty="0" err="1"/>
              <a:t>Helaouet</a:t>
            </a:r>
            <a:r>
              <a:rPr lang="en-US" sz="1600" dirty="0"/>
              <a:t> &amp; </a:t>
            </a:r>
            <a:r>
              <a:rPr lang="en-US" sz="1600" dirty="0" err="1"/>
              <a:t>Beaugrand</a:t>
            </a:r>
            <a:r>
              <a:rPr lang="en-US" sz="1600" dirty="0"/>
              <a:t> (2009) </a:t>
            </a:r>
            <a:r>
              <a:rPr lang="en-US" sz="1600" i="1" dirty="0"/>
              <a:t>Ecosystems</a:t>
            </a:r>
          </a:p>
        </p:txBody>
      </p:sp>
      <p:grpSp>
        <p:nvGrpSpPr>
          <p:cNvPr id="19" name="Group 18">
            <a:extLst>
              <a:ext uri="{FF2B5EF4-FFF2-40B4-BE49-F238E27FC236}">
                <a16:creationId xmlns:a16="http://schemas.microsoft.com/office/drawing/2014/main" id="{F7A21C64-CFFE-1A0C-BEC7-B91C6BC492D1}"/>
              </a:ext>
            </a:extLst>
          </p:cNvPr>
          <p:cNvGrpSpPr/>
          <p:nvPr/>
        </p:nvGrpSpPr>
        <p:grpSpPr>
          <a:xfrm>
            <a:off x="3474750" y="959180"/>
            <a:ext cx="8357036" cy="5501029"/>
            <a:chOff x="3474750" y="959180"/>
            <a:chExt cx="8357036" cy="5501029"/>
          </a:xfrm>
        </p:grpSpPr>
        <p:grpSp>
          <p:nvGrpSpPr>
            <p:cNvPr id="14" name="Group 13">
              <a:extLst>
                <a:ext uri="{FF2B5EF4-FFF2-40B4-BE49-F238E27FC236}">
                  <a16:creationId xmlns:a16="http://schemas.microsoft.com/office/drawing/2014/main" id="{25728CB7-BA2D-195C-D2B8-5764B2B084B3}"/>
                </a:ext>
              </a:extLst>
            </p:cNvPr>
            <p:cNvGrpSpPr/>
            <p:nvPr/>
          </p:nvGrpSpPr>
          <p:grpSpPr>
            <a:xfrm>
              <a:off x="3474750" y="959180"/>
              <a:ext cx="6226785" cy="5501029"/>
              <a:chOff x="3936389" y="959180"/>
              <a:chExt cx="6226785" cy="5501029"/>
            </a:xfrm>
          </p:grpSpPr>
          <p:grpSp>
            <p:nvGrpSpPr>
              <p:cNvPr id="12" name="Group 11">
                <a:extLst>
                  <a:ext uri="{FF2B5EF4-FFF2-40B4-BE49-F238E27FC236}">
                    <a16:creationId xmlns:a16="http://schemas.microsoft.com/office/drawing/2014/main" id="{D2AEFD32-01D9-5846-FDFF-0C6CFD93DED2}"/>
                  </a:ext>
                </a:extLst>
              </p:cNvPr>
              <p:cNvGrpSpPr/>
              <p:nvPr/>
            </p:nvGrpSpPr>
            <p:grpSpPr>
              <a:xfrm>
                <a:off x="3936389" y="1147888"/>
                <a:ext cx="6226785" cy="5143252"/>
                <a:chOff x="3650362" y="767123"/>
                <a:chExt cx="6512813" cy="5524017"/>
              </a:xfrm>
            </p:grpSpPr>
            <p:pic>
              <p:nvPicPr>
                <p:cNvPr id="9" name="Picture 8">
                  <a:extLst>
                    <a:ext uri="{FF2B5EF4-FFF2-40B4-BE49-F238E27FC236}">
                      <a16:creationId xmlns:a16="http://schemas.microsoft.com/office/drawing/2014/main" id="{EEC62C07-08B1-CFA3-730B-D2C17C46BE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7093" y="767123"/>
                  <a:ext cx="5546082" cy="5524017"/>
                </a:xfrm>
                <a:prstGeom prst="rect">
                  <a:avLst/>
                </a:prstGeom>
              </p:spPr>
            </p:pic>
            <p:sp>
              <p:nvSpPr>
                <p:cNvPr id="10" name="TextBox 9">
                  <a:extLst>
                    <a:ext uri="{FF2B5EF4-FFF2-40B4-BE49-F238E27FC236}">
                      <a16:creationId xmlns:a16="http://schemas.microsoft.com/office/drawing/2014/main" id="{3F9F59AB-DF63-5A77-49D8-7F2FCA423F6E}"/>
                    </a:ext>
                  </a:extLst>
                </p:cNvPr>
                <p:cNvSpPr txBox="1"/>
                <p:nvPr/>
              </p:nvSpPr>
              <p:spPr>
                <a:xfrm>
                  <a:off x="3650362" y="1123950"/>
                  <a:ext cx="1574765" cy="2479214"/>
                </a:xfrm>
                <a:prstGeom prst="rect">
                  <a:avLst/>
                </a:prstGeom>
                <a:solidFill>
                  <a:schemeClr val="bg1"/>
                </a:solidFill>
              </p:spPr>
              <p:txBody>
                <a:bodyPr wrap="none" rtlCol="0">
                  <a:spAutoFit/>
                </a:bodyPr>
                <a:lstStyle/>
                <a:p>
                  <a:pPr algn="r"/>
                  <a:r>
                    <a:rPr lang="en-US" dirty="0"/>
                    <a:t>Abundance</a:t>
                  </a:r>
                </a:p>
                <a:p>
                  <a:pPr algn="r"/>
                  <a:r>
                    <a:rPr lang="en-US" dirty="0"/>
                    <a:t>Fitness</a:t>
                  </a:r>
                </a:p>
                <a:p>
                  <a:pPr algn="r"/>
                  <a:r>
                    <a:rPr lang="en-US" dirty="0"/>
                    <a:t>Survival</a:t>
                  </a:r>
                </a:p>
                <a:p>
                  <a:pPr algn="r"/>
                  <a:r>
                    <a:rPr lang="en-US" dirty="0"/>
                    <a:t>Growth rate</a:t>
                  </a:r>
                </a:p>
                <a:p>
                  <a:pPr algn="r"/>
                  <a:r>
                    <a:rPr lang="en-US" dirty="0"/>
                    <a:t>Performance</a:t>
                  </a:r>
                </a:p>
                <a:p>
                  <a:pPr algn="r"/>
                  <a:endParaRPr lang="en-US" dirty="0"/>
                </a:p>
                <a:p>
                  <a:pPr algn="r"/>
                  <a:endParaRPr lang="en-US" dirty="0"/>
                </a:p>
                <a:p>
                  <a:pPr algn="r"/>
                  <a:endParaRPr lang="en-US" dirty="0"/>
                </a:p>
              </p:txBody>
            </p:sp>
            <p:sp>
              <p:nvSpPr>
                <p:cNvPr id="11" name="Rectangle 10">
                  <a:extLst>
                    <a:ext uri="{FF2B5EF4-FFF2-40B4-BE49-F238E27FC236}">
                      <a16:creationId xmlns:a16="http://schemas.microsoft.com/office/drawing/2014/main" id="{B89463AB-7F13-EF7D-664A-33874BBCD24E}"/>
                    </a:ext>
                  </a:extLst>
                </p:cNvPr>
                <p:cNvSpPr/>
                <p:nvPr/>
              </p:nvSpPr>
              <p:spPr>
                <a:xfrm>
                  <a:off x="5343525" y="767123"/>
                  <a:ext cx="1095375" cy="356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3" name="TextBox 12">
                <a:extLst>
                  <a:ext uri="{FF2B5EF4-FFF2-40B4-BE49-F238E27FC236}">
                    <a16:creationId xmlns:a16="http://schemas.microsoft.com/office/drawing/2014/main" id="{D946057D-476A-4574-2DCC-CA85761BD025}"/>
                  </a:ext>
                </a:extLst>
              </p:cNvPr>
              <p:cNvSpPr txBox="1"/>
              <p:nvPr/>
            </p:nvSpPr>
            <p:spPr>
              <a:xfrm>
                <a:off x="6826895" y="6090877"/>
                <a:ext cx="1479957" cy="369332"/>
              </a:xfrm>
              <a:prstGeom prst="rect">
                <a:avLst/>
              </a:prstGeom>
              <a:noFill/>
            </p:spPr>
            <p:txBody>
              <a:bodyPr wrap="none" rtlCol="0">
                <a:spAutoFit/>
              </a:bodyPr>
              <a:lstStyle/>
              <a:p>
                <a:r>
                  <a:rPr lang="en-US" dirty="0">
                    <a:solidFill>
                      <a:srgbClr val="FF0000"/>
                    </a:solidFill>
                  </a:rPr>
                  <a:t>Temperature</a:t>
                </a:r>
              </a:p>
            </p:txBody>
          </p:sp>
          <p:cxnSp>
            <p:nvCxnSpPr>
              <p:cNvPr id="15" name="Straight Arrow Connector 14">
                <a:extLst>
                  <a:ext uri="{FF2B5EF4-FFF2-40B4-BE49-F238E27FC236}">
                    <a16:creationId xmlns:a16="http://schemas.microsoft.com/office/drawing/2014/main" id="{39697443-B197-E423-8C7C-158990F47BD7}"/>
                  </a:ext>
                </a:extLst>
              </p:cNvPr>
              <p:cNvCxnSpPr/>
              <p:nvPr/>
            </p:nvCxnSpPr>
            <p:spPr>
              <a:xfrm flipH="1">
                <a:off x="9115425" y="3498681"/>
                <a:ext cx="333375" cy="9525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725C08B-2276-C629-C190-7BA3A06CF6C1}"/>
                  </a:ext>
                </a:extLst>
              </p:cNvPr>
              <p:cNvSpPr txBox="1"/>
              <p:nvPr/>
            </p:nvSpPr>
            <p:spPr>
              <a:xfrm>
                <a:off x="9412412" y="3244334"/>
                <a:ext cx="595035" cy="369332"/>
              </a:xfrm>
              <a:prstGeom prst="rect">
                <a:avLst/>
              </a:prstGeom>
              <a:noFill/>
            </p:spPr>
            <p:txBody>
              <a:bodyPr wrap="none" rtlCol="0">
                <a:spAutoFit/>
              </a:bodyPr>
              <a:lstStyle/>
              <a:p>
                <a:r>
                  <a:rPr lang="en-US" dirty="0">
                    <a:solidFill>
                      <a:srgbClr val="FF0000"/>
                    </a:solidFill>
                  </a:rPr>
                  <a:t>limit</a:t>
                </a:r>
              </a:p>
            </p:txBody>
          </p:sp>
          <p:cxnSp>
            <p:nvCxnSpPr>
              <p:cNvPr id="17" name="Straight Arrow Connector 16">
                <a:extLst>
                  <a:ext uri="{FF2B5EF4-FFF2-40B4-BE49-F238E27FC236}">
                    <a16:creationId xmlns:a16="http://schemas.microsoft.com/office/drawing/2014/main" id="{D96620F2-1AC3-C354-8CF4-7E6A73D42889}"/>
                  </a:ext>
                </a:extLst>
              </p:cNvPr>
              <p:cNvCxnSpPr>
                <a:cxnSpLocks/>
              </p:cNvCxnSpPr>
              <p:nvPr/>
            </p:nvCxnSpPr>
            <p:spPr>
              <a:xfrm>
                <a:off x="7626865" y="1135895"/>
                <a:ext cx="0" cy="3442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FB79387-A00C-268F-865C-3518718714FD}"/>
                  </a:ext>
                </a:extLst>
              </p:cNvPr>
              <p:cNvSpPr txBox="1"/>
              <p:nvPr/>
            </p:nvSpPr>
            <p:spPr>
              <a:xfrm>
                <a:off x="7616127" y="959180"/>
                <a:ext cx="1069524" cy="369332"/>
              </a:xfrm>
              <a:prstGeom prst="rect">
                <a:avLst/>
              </a:prstGeom>
              <a:noFill/>
            </p:spPr>
            <p:txBody>
              <a:bodyPr wrap="none" rtlCol="0">
                <a:spAutoFit/>
              </a:bodyPr>
              <a:lstStyle/>
              <a:p>
                <a:r>
                  <a:rPr lang="en-US" dirty="0">
                    <a:solidFill>
                      <a:srgbClr val="FF0000"/>
                    </a:solidFill>
                  </a:rPr>
                  <a:t>optimum</a:t>
                </a:r>
              </a:p>
            </p:txBody>
          </p:sp>
          <p:cxnSp>
            <p:nvCxnSpPr>
              <p:cNvPr id="21" name="Straight Arrow Connector 20">
                <a:extLst>
                  <a:ext uri="{FF2B5EF4-FFF2-40B4-BE49-F238E27FC236}">
                    <a16:creationId xmlns:a16="http://schemas.microsoft.com/office/drawing/2014/main" id="{FD3BB943-8980-C490-00EE-BB32FCB12A08}"/>
                  </a:ext>
                </a:extLst>
              </p:cNvPr>
              <p:cNvCxnSpPr>
                <a:cxnSpLocks/>
              </p:cNvCxnSpPr>
              <p:nvPr/>
            </p:nvCxnSpPr>
            <p:spPr>
              <a:xfrm>
                <a:off x="5661439" y="3742907"/>
                <a:ext cx="417388" cy="8618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EFE2C6A-F1F4-0269-DD55-98A3EB0963F6}"/>
                  </a:ext>
                </a:extLst>
              </p:cNvPr>
              <p:cNvSpPr txBox="1"/>
              <p:nvPr/>
            </p:nvSpPr>
            <p:spPr>
              <a:xfrm>
                <a:off x="5475313" y="3396794"/>
                <a:ext cx="595035" cy="369332"/>
              </a:xfrm>
              <a:prstGeom prst="rect">
                <a:avLst/>
              </a:prstGeom>
              <a:noFill/>
            </p:spPr>
            <p:txBody>
              <a:bodyPr wrap="none" rtlCol="0">
                <a:spAutoFit/>
              </a:bodyPr>
              <a:lstStyle/>
              <a:p>
                <a:r>
                  <a:rPr lang="en-US" dirty="0">
                    <a:solidFill>
                      <a:srgbClr val="FF0000"/>
                    </a:solidFill>
                  </a:rPr>
                  <a:t>limit</a:t>
                </a:r>
              </a:p>
            </p:txBody>
          </p:sp>
        </p:grpSp>
        <p:pic>
          <p:nvPicPr>
            <p:cNvPr id="7" name="Picture 6">
              <a:extLst>
                <a:ext uri="{FF2B5EF4-FFF2-40B4-BE49-F238E27FC236}">
                  <a16:creationId xmlns:a16="http://schemas.microsoft.com/office/drawing/2014/main" id="{57839968-424E-EFA5-1991-DE922F1B3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90239" y="4567413"/>
              <a:ext cx="1741547" cy="1723727"/>
            </a:xfrm>
            <a:prstGeom prst="rect">
              <a:avLst/>
            </a:prstGeom>
          </p:spPr>
        </p:pic>
      </p:grpSp>
      <p:sp>
        <p:nvSpPr>
          <p:cNvPr id="6" name="TextBox 5">
            <a:extLst>
              <a:ext uri="{FF2B5EF4-FFF2-40B4-BE49-F238E27FC236}">
                <a16:creationId xmlns:a16="http://schemas.microsoft.com/office/drawing/2014/main" id="{49F5DF6B-EE85-6E80-F8DC-E53E0C23D34F}"/>
              </a:ext>
            </a:extLst>
          </p:cNvPr>
          <p:cNvSpPr txBox="1"/>
          <p:nvPr/>
        </p:nvSpPr>
        <p:spPr>
          <a:xfrm>
            <a:off x="1234436" y="3678392"/>
            <a:ext cx="3121527" cy="1200329"/>
          </a:xfrm>
          <a:prstGeom prst="rect">
            <a:avLst/>
          </a:prstGeom>
          <a:noFill/>
        </p:spPr>
        <p:txBody>
          <a:bodyPr wrap="square" rtlCol="0">
            <a:spAutoFit/>
          </a:bodyPr>
          <a:lstStyle/>
          <a:p>
            <a:r>
              <a:rPr lang="en-US" dirty="0"/>
              <a:t>There are many ways to model a niche, it doesn’t have to be this idealized Gaussian response.</a:t>
            </a:r>
          </a:p>
        </p:txBody>
      </p:sp>
    </p:spTree>
    <p:extLst>
      <p:ext uri="{BB962C8B-B14F-4D97-AF65-F5344CB8AC3E}">
        <p14:creationId xmlns:p14="http://schemas.microsoft.com/office/powerpoint/2010/main" val="152614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2">
            <a:extLst>
              <a:ext uri="{FF2B5EF4-FFF2-40B4-BE49-F238E27FC236}">
                <a16:creationId xmlns:a16="http://schemas.microsoft.com/office/drawing/2014/main" id="{6DCDA8EE-B68B-60C1-9D0D-262D5F3A13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1" y="2651437"/>
            <a:ext cx="91440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Niche – one dimension</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19" name="Picture 4">
            <a:extLst>
              <a:ext uri="{FF2B5EF4-FFF2-40B4-BE49-F238E27FC236}">
                <a16:creationId xmlns:a16="http://schemas.microsoft.com/office/drawing/2014/main" id="{70B41D23-BF14-2921-01F9-12C34D76B4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1" y="881098"/>
            <a:ext cx="3078105" cy="2311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Rectangle 3">
            <a:extLst>
              <a:ext uri="{FF2B5EF4-FFF2-40B4-BE49-F238E27FC236}">
                <a16:creationId xmlns:a16="http://schemas.microsoft.com/office/drawing/2014/main" id="{E0B928E7-A1B0-66D8-A518-1436F55A9C73}"/>
              </a:ext>
            </a:extLst>
          </p:cNvPr>
          <p:cNvSpPr>
            <a:spLocks noChangeArrowheads="1"/>
          </p:cNvSpPr>
          <p:nvPr/>
        </p:nvSpPr>
        <p:spPr bwMode="auto">
          <a:xfrm>
            <a:off x="0" y="6044682"/>
            <a:ext cx="12192000" cy="533400"/>
          </a:xfrm>
          <a:prstGeom prst="rect">
            <a:avLst/>
          </a:prstGeom>
          <a:solidFill>
            <a:srgbClr val="00CCFF">
              <a:alpha val="49001"/>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3" name="Group 32">
            <a:extLst>
              <a:ext uri="{FF2B5EF4-FFF2-40B4-BE49-F238E27FC236}">
                <a16:creationId xmlns:a16="http://schemas.microsoft.com/office/drawing/2014/main" id="{2DEB0410-4D64-2135-EDB0-616AAD88E35F}"/>
              </a:ext>
            </a:extLst>
          </p:cNvPr>
          <p:cNvGrpSpPr/>
          <p:nvPr/>
        </p:nvGrpSpPr>
        <p:grpSpPr>
          <a:xfrm>
            <a:off x="1210187" y="1077118"/>
            <a:ext cx="4193382" cy="2532063"/>
            <a:chOff x="1210187" y="1077118"/>
            <a:chExt cx="4193382" cy="2532063"/>
          </a:xfrm>
        </p:grpSpPr>
        <p:pic>
          <p:nvPicPr>
            <p:cNvPr id="24" name="Picture 24">
              <a:extLst>
                <a:ext uri="{FF2B5EF4-FFF2-40B4-BE49-F238E27FC236}">
                  <a16:creationId xmlns:a16="http://schemas.microsoft.com/office/drawing/2014/main" id="{F7F6294B-D527-5470-B19D-30965530126C}"/>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3097"/>
            <a:stretch>
              <a:fillRect/>
            </a:stretch>
          </p:blipFill>
          <p:spPr bwMode="auto">
            <a:xfrm>
              <a:off x="1364968" y="1077118"/>
              <a:ext cx="3657601"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Rectangle 25">
              <a:extLst>
                <a:ext uri="{FF2B5EF4-FFF2-40B4-BE49-F238E27FC236}">
                  <a16:creationId xmlns:a16="http://schemas.microsoft.com/office/drawing/2014/main" id="{C4F2F25A-FD6F-D518-209C-310E615AE841}"/>
                </a:ext>
              </a:extLst>
            </p:cNvPr>
            <p:cNvSpPr>
              <a:spLocks noChangeArrowheads="1"/>
            </p:cNvSpPr>
            <p:nvPr/>
          </p:nvSpPr>
          <p:spPr bwMode="auto">
            <a:xfrm>
              <a:off x="1604681" y="3239293"/>
              <a:ext cx="3417888" cy="1984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Line 26">
              <a:extLst>
                <a:ext uri="{FF2B5EF4-FFF2-40B4-BE49-F238E27FC236}">
                  <a16:creationId xmlns:a16="http://schemas.microsoft.com/office/drawing/2014/main" id="{501DEECA-4298-7A1B-B2AD-E96E82269580}"/>
                </a:ext>
              </a:extLst>
            </p:cNvPr>
            <p:cNvSpPr>
              <a:spLocks noChangeShapeType="1"/>
            </p:cNvSpPr>
            <p:nvPr/>
          </p:nvSpPr>
          <p:spPr bwMode="auto">
            <a:xfrm>
              <a:off x="1745968" y="3163093"/>
              <a:ext cx="3657601" cy="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Text Box 27">
              <a:extLst>
                <a:ext uri="{FF2B5EF4-FFF2-40B4-BE49-F238E27FC236}">
                  <a16:creationId xmlns:a16="http://schemas.microsoft.com/office/drawing/2014/main" id="{7ADFDA13-6280-20AB-8499-14372A641FD9}"/>
                </a:ext>
              </a:extLst>
            </p:cNvPr>
            <p:cNvSpPr txBox="1">
              <a:spLocks noChangeArrowheads="1"/>
            </p:cNvSpPr>
            <p:nvPr/>
          </p:nvSpPr>
          <p:spPr bwMode="auto">
            <a:xfrm>
              <a:off x="1745968" y="3239293"/>
              <a:ext cx="544513" cy="3698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wet</a:t>
              </a:r>
              <a:endParaRPr lang="cs-CZ" altLang="en-US" dirty="0"/>
            </a:p>
          </p:txBody>
        </p:sp>
        <p:sp>
          <p:nvSpPr>
            <p:cNvPr id="28" name="Text Box 28">
              <a:extLst>
                <a:ext uri="{FF2B5EF4-FFF2-40B4-BE49-F238E27FC236}">
                  <a16:creationId xmlns:a16="http://schemas.microsoft.com/office/drawing/2014/main" id="{7C75F24A-C02F-AE96-00A3-B6E33433217F}"/>
                </a:ext>
              </a:extLst>
            </p:cNvPr>
            <p:cNvSpPr txBox="1">
              <a:spLocks noChangeArrowheads="1"/>
            </p:cNvSpPr>
            <p:nvPr/>
          </p:nvSpPr>
          <p:spPr bwMode="auto">
            <a:xfrm rot="16200000">
              <a:off x="1303056" y="2002631"/>
              <a:ext cx="184150" cy="3698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cs-CZ" altLang="en-US" sz="1800" dirty="0">
                <a:latin typeface="Arial" panose="020B0604020202020204" pitchFamily="34" charset="0"/>
              </a:endParaRPr>
            </a:p>
          </p:txBody>
        </p:sp>
        <p:sp>
          <p:nvSpPr>
            <p:cNvPr id="29" name="Text Box 29">
              <a:extLst>
                <a:ext uri="{FF2B5EF4-FFF2-40B4-BE49-F238E27FC236}">
                  <a16:creationId xmlns:a16="http://schemas.microsoft.com/office/drawing/2014/main" id="{8C2A0599-6E0C-EAC8-D603-D5B4F0780116}"/>
                </a:ext>
              </a:extLst>
            </p:cNvPr>
            <p:cNvSpPr txBox="1">
              <a:spLocks noChangeArrowheads="1"/>
            </p:cNvSpPr>
            <p:nvPr/>
          </p:nvSpPr>
          <p:spPr bwMode="auto">
            <a:xfrm>
              <a:off x="4605056" y="3239293"/>
              <a:ext cx="504825" cy="3698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en-US" dirty="0"/>
                <a:t>dry</a:t>
              </a:r>
              <a:endParaRPr lang="cs-CZ" altLang="en-US" dirty="0"/>
            </a:p>
          </p:txBody>
        </p:sp>
        <p:sp>
          <p:nvSpPr>
            <p:cNvPr id="32" name="TextBox 31">
              <a:extLst>
                <a:ext uri="{FF2B5EF4-FFF2-40B4-BE49-F238E27FC236}">
                  <a16:creationId xmlns:a16="http://schemas.microsoft.com/office/drawing/2014/main" id="{890AE7F1-A688-001B-96C1-624492C15AC1}"/>
                </a:ext>
              </a:extLst>
            </p:cNvPr>
            <p:cNvSpPr txBox="1"/>
            <p:nvPr/>
          </p:nvSpPr>
          <p:spPr>
            <a:xfrm rot="16200000">
              <a:off x="440249" y="1956352"/>
              <a:ext cx="2044149" cy="369332"/>
            </a:xfrm>
            <a:prstGeom prst="rect">
              <a:avLst/>
            </a:prstGeom>
            <a:solidFill>
              <a:schemeClr val="bg1"/>
            </a:solidFill>
          </p:spPr>
          <p:txBody>
            <a:bodyPr wrap="none" rtlCol="0">
              <a:spAutoFit/>
            </a:bodyPr>
            <a:lstStyle/>
            <a:p>
              <a:r>
                <a:rPr lang="en-US" dirty="0"/>
                <a:t>Growth or survival</a:t>
              </a:r>
            </a:p>
          </p:txBody>
        </p:sp>
      </p:grpSp>
    </p:spTree>
    <p:extLst>
      <p:ext uri="{BB962C8B-B14F-4D97-AF65-F5344CB8AC3E}">
        <p14:creationId xmlns:p14="http://schemas.microsoft.com/office/powerpoint/2010/main" val="412046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Niche – two and more dimensions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7234545" cy="584775"/>
          </a:xfrm>
          <a:prstGeom prst="rect">
            <a:avLst/>
          </a:prstGeom>
          <a:noFill/>
        </p:spPr>
        <p:txBody>
          <a:bodyPr wrap="none" rtlCol="0">
            <a:spAutoFit/>
          </a:bodyPr>
          <a:lstStyle/>
          <a:p>
            <a:r>
              <a:rPr lang="en-US" sz="1600" dirty="0">
                <a:hlinkClick r:id="rId3"/>
              </a:rPr>
              <a:t>http://www.zo.utexas.edu/courses/bio373/chapters/Chapter13/Chapter13.html</a:t>
            </a:r>
            <a:endParaRPr lang="en-US" sz="1600" dirty="0"/>
          </a:p>
          <a:p>
            <a:endParaRPr lang="en-US" sz="1600" i="1" dirty="0"/>
          </a:p>
        </p:txBody>
      </p:sp>
      <p:pic>
        <p:nvPicPr>
          <p:cNvPr id="5122" name="Picture 2">
            <a:extLst>
              <a:ext uri="{FF2B5EF4-FFF2-40B4-BE49-F238E27FC236}">
                <a16:creationId xmlns:a16="http://schemas.microsoft.com/office/drawing/2014/main" id="{34B1AAA8-4E1B-6241-7EE8-B9519DE1F0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2156" y="2581351"/>
            <a:ext cx="6941016" cy="2782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2191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err="1">
                <a:solidFill>
                  <a:schemeClr val="tx1"/>
                </a:solidFill>
              </a:rPr>
              <a:t>Example</a:t>
            </a:r>
            <a:r>
              <a:rPr lang="cs-CZ" dirty="0">
                <a:solidFill>
                  <a:schemeClr val="tx1"/>
                </a:solidFill>
              </a:rPr>
              <a:t> </a:t>
            </a:r>
            <a:r>
              <a:rPr lang="cs-CZ" dirty="0" err="1">
                <a:solidFill>
                  <a:schemeClr val="tx1"/>
                </a:solidFill>
              </a:rPr>
              <a:t>of</a:t>
            </a:r>
            <a:r>
              <a:rPr lang="cs-CZ" dirty="0">
                <a:solidFill>
                  <a:schemeClr val="tx1"/>
                </a:solidFill>
              </a:rPr>
              <a:t> a </a:t>
            </a:r>
            <a:r>
              <a:rPr lang="en-US" dirty="0"/>
              <a:t>“</a:t>
            </a:r>
            <a:r>
              <a:rPr lang="cs-CZ" dirty="0">
                <a:solidFill>
                  <a:schemeClr val="tx1"/>
                </a:solidFill>
              </a:rPr>
              <a:t>non</a:t>
            </a:r>
            <a:r>
              <a:rPr lang="en-GB" dirty="0">
                <a:solidFill>
                  <a:schemeClr val="tx1"/>
                </a:solidFill>
              </a:rPr>
              <a:t>-Gaussian” n</a:t>
            </a:r>
            <a:r>
              <a:rPr lang="en-US" dirty="0" err="1">
                <a:solidFill>
                  <a:schemeClr val="tx1"/>
                </a:solidFill>
              </a:rPr>
              <a:t>iche</a:t>
            </a:r>
            <a:r>
              <a:rPr lang="en-US" dirty="0"/>
              <a:t>:</a:t>
            </a:r>
            <a:r>
              <a:rPr lang="en-US" dirty="0">
                <a:solidFill>
                  <a:schemeClr val="tx1"/>
                </a:solidFill>
              </a:rPr>
              <a:t> step response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4188839" cy="338554"/>
          </a:xfrm>
          <a:prstGeom prst="rect">
            <a:avLst/>
          </a:prstGeom>
          <a:noFill/>
        </p:spPr>
        <p:txBody>
          <a:bodyPr wrap="none" rtlCol="0">
            <a:spAutoFit/>
          </a:bodyPr>
          <a:lstStyle/>
          <a:p>
            <a:r>
              <a:rPr lang="en-US" sz="1600" dirty="0"/>
              <a:t>Gabor, </a:t>
            </a:r>
            <a:r>
              <a:rPr lang="en-US" sz="1600" dirty="0" err="1"/>
              <a:t>Simova</a:t>
            </a:r>
            <a:r>
              <a:rPr lang="en-US" sz="1600" dirty="0"/>
              <a:t>, Keil et al. (2022) </a:t>
            </a:r>
            <a:r>
              <a:rPr lang="en-US" sz="1600" i="1" dirty="0" err="1"/>
              <a:t>Ecography</a:t>
            </a:r>
            <a:endParaRPr lang="en-US" sz="1600" i="1" dirty="0"/>
          </a:p>
        </p:txBody>
      </p:sp>
      <p:grpSp>
        <p:nvGrpSpPr>
          <p:cNvPr id="35" name="Group 34">
            <a:extLst>
              <a:ext uri="{FF2B5EF4-FFF2-40B4-BE49-F238E27FC236}">
                <a16:creationId xmlns:a16="http://schemas.microsoft.com/office/drawing/2014/main" id="{4926A94B-7F99-4EA8-A4D8-2E4A5796E995}"/>
              </a:ext>
            </a:extLst>
          </p:cNvPr>
          <p:cNvGrpSpPr/>
          <p:nvPr/>
        </p:nvGrpSpPr>
        <p:grpSpPr>
          <a:xfrm>
            <a:off x="4376048" y="1332940"/>
            <a:ext cx="3573979" cy="3148347"/>
            <a:chOff x="6799208" y="1292918"/>
            <a:chExt cx="3573979" cy="3148347"/>
          </a:xfrm>
        </p:grpSpPr>
        <p:pic>
          <p:nvPicPr>
            <p:cNvPr id="30" name="Picture 29">
              <a:extLst>
                <a:ext uri="{FF2B5EF4-FFF2-40B4-BE49-F238E27FC236}">
                  <a16:creationId xmlns:a16="http://schemas.microsoft.com/office/drawing/2014/main" id="{09D0F029-E7FB-CB13-96F3-8F228D42D402}"/>
                </a:ext>
              </a:extLst>
            </p:cNvPr>
            <p:cNvPicPr>
              <a:picLocks noChangeAspect="1"/>
            </p:cNvPicPr>
            <p:nvPr/>
          </p:nvPicPr>
          <p:blipFill>
            <a:blip r:embed="rId3"/>
            <a:stretch>
              <a:fillRect/>
            </a:stretch>
          </p:blipFill>
          <p:spPr>
            <a:xfrm>
              <a:off x="6799208" y="1994361"/>
              <a:ext cx="3302439" cy="1890682"/>
            </a:xfrm>
            <a:prstGeom prst="rect">
              <a:avLst/>
            </a:prstGeom>
          </p:spPr>
        </p:pic>
        <p:pic>
          <p:nvPicPr>
            <p:cNvPr id="28" name="Picture 27">
              <a:extLst>
                <a:ext uri="{FF2B5EF4-FFF2-40B4-BE49-F238E27FC236}">
                  <a16:creationId xmlns:a16="http://schemas.microsoft.com/office/drawing/2014/main" id="{4C260D78-9708-FF85-B796-523458125C62}"/>
                </a:ext>
              </a:extLst>
            </p:cNvPr>
            <p:cNvPicPr>
              <a:picLocks noChangeAspect="1"/>
            </p:cNvPicPr>
            <p:nvPr/>
          </p:nvPicPr>
          <p:blipFill rotWithShape="1">
            <a:blip r:embed="rId4"/>
            <a:srcRect t="68564"/>
            <a:stretch/>
          </p:blipFill>
          <p:spPr>
            <a:xfrm>
              <a:off x="9325442" y="3136955"/>
              <a:ext cx="1047745" cy="979446"/>
            </a:xfrm>
            <a:prstGeom prst="rect">
              <a:avLst/>
            </a:prstGeom>
          </p:spPr>
        </p:pic>
        <p:pic>
          <p:nvPicPr>
            <p:cNvPr id="32" name="Picture 31">
              <a:extLst>
                <a:ext uri="{FF2B5EF4-FFF2-40B4-BE49-F238E27FC236}">
                  <a16:creationId xmlns:a16="http://schemas.microsoft.com/office/drawing/2014/main" id="{0C7C2B60-A2BE-CFF6-3FCC-ACFE8E6A7E8F}"/>
                </a:ext>
              </a:extLst>
            </p:cNvPr>
            <p:cNvPicPr>
              <a:picLocks noChangeAspect="1"/>
            </p:cNvPicPr>
            <p:nvPr/>
          </p:nvPicPr>
          <p:blipFill rotWithShape="1">
            <a:blip r:embed="rId4"/>
            <a:srcRect b="69469"/>
            <a:stretch/>
          </p:blipFill>
          <p:spPr>
            <a:xfrm>
              <a:off x="6799208" y="3490030"/>
              <a:ext cx="1047745" cy="951235"/>
            </a:xfrm>
            <a:prstGeom prst="rect">
              <a:avLst/>
            </a:prstGeom>
          </p:spPr>
        </p:pic>
        <p:pic>
          <p:nvPicPr>
            <p:cNvPr id="31" name="Picture 30">
              <a:extLst>
                <a:ext uri="{FF2B5EF4-FFF2-40B4-BE49-F238E27FC236}">
                  <a16:creationId xmlns:a16="http://schemas.microsoft.com/office/drawing/2014/main" id="{868E3100-46EA-BEE0-B22E-46D26F583292}"/>
                </a:ext>
              </a:extLst>
            </p:cNvPr>
            <p:cNvPicPr>
              <a:picLocks noChangeAspect="1"/>
            </p:cNvPicPr>
            <p:nvPr/>
          </p:nvPicPr>
          <p:blipFill rotWithShape="1">
            <a:blip r:embed="rId4"/>
            <a:srcRect t="33826" b="35644"/>
            <a:stretch/>
          </p:blipFill>
          <p:spPr>
            <a:xfrm>
              <a:off x="6839893" y="1292918"/>
              <a:ext cx="1047745" cy="951236"/>
            </a:xfrm>
            <a:prstGeom prst="rect">
              <a:avLst/>
            </a:prstGeom>
          </p:spPr>
        </p:pic>
      </p:grpSp>
      <p:sp>
        <p:nvSpPr>
          <p:cNvPr id="33" name="TextBox 32">
            <a:extLst>
              <a:ext uri="{FF2B5EF4-FFF2-40B4-BE49-F238E27FC236}">
                <a16:creationId xmlns:a16="http://schemas.microsoft.com/office/drawing/2014/main" id="{B05BDC25-53FA-9857-C342-D31487B52DF1}"/>
              </a:ext>
            </a:extLst>
          </p:cNvPr>
          <p:cNvSpPr txBox="1"/>
          <p:nvPr/>
        </p:nvSpPr>
        <p:spPr>
          <a:xfrm>
            <a:off x="5586885" y="5110403"/>
            <a:ext cx="5233515" cy="923330"/>
          </a:xfrm>
          <a:prstGeom prst="rect">
            <a:avLst/>
          </a:prstGeom>
          <a:noFill/>
        </p:spPr>
        <p:txBody>
          <a:bodyPr wrap="square" rtlCol="0">
            <a:spAutoFit/>
          </a:bodyPr>
          <a:lstStyle/>
          <a:p>
            <a:r>
              <a:rPr lang="cs-CZ" dirty="0" err="1"/>
              <a:t>For</a:t>
            </a:r>
            <a:r>
              <a:rPr lang="cs-CZ" dirty="0"/>
              <a:t> </a:t>
            </a:r>
            <a:r>
              <a:rPr lang="cs-CZ" dirty="0" err="1"/>
              <a:t>water</a:t>
            </a:r>
            <a:r>
              <a:rPr lang="cs-CZ" dirty="0"/>
              <a:t> </a:t>
            </a:r>
            <a:r>
              <a:rPr lang="cs-CZ" dirty="0" err="1"/>
              <a:t>birds</a:t>
            </a:r>
            <a:r>
              <a:rPr lang="cs-CZ" dirty="0"/>
              <a:t>, </a:t>
            </a:r>
            <a:r>
              <a:rPr lang="cs-CZ" dirty="0" err="1"/>
              <a:t>mere</a:t>
            </a:r>
            <a:r>
              <a:rPr lang="cs-CZ" dirty="0"/>
              <a:t> presence </a:t>
            </a:r>
            <a:r>
              <a:rPr lang="cs-CZ" dirty="0" err="1"/>
              <a:t>or</a:t>
            </a:r>
            <a:r>
              <a:rPr lang="cs-CZ" dirty="0"/>
              <a:t> absence </a:t>
            </a:r>
            <a:r>
              <a:rPr lang="cs-CZ" dirty="0" err="1"/>
              <a:t>of</a:t>
            </a:r>
            <a:r>
              <a:rPr lang="cs-CZ" dirty="0"/>
              <a:t> a </a:t>
            </a:r>
            <a:r>
              <a:rPr lang="cs-CZ" dirty="0" err="1"/>
              <a:t>critical</a:t>
            </a:r>
            <a:r>
              <a:rPr lang="cs-CZ" dirty="0"/>
              <a:t> </a:t>
            </a:r>
            <a:r>
              <a:rPr lang="cs-CZ" dirty="0" err="1"/>
              <a:t>water</a:t>
            </a:r>
            <a:r>
              <a:rPr lang="cs-CZ" dirty="0"/>
              <a:t> area </a:t>
            </a:r>
            <a:r>
              <a:rPr lang="cs-CZ" dirty="0" err="1"/>
              <a:t>is</a:t>
            </a:r>
            <a:r>
              <a:rPr lang="cs-CZ" dirty="0"/>
              <a:t> more </a:t>
            </a:r>
            <a:r>
              <a:rPr lang="cs-CZ" dirty="0" err="1"/>
              <a:t>important</a:t>
            </a:r>
            <a:r>
              <a:rPr lang="cs-CZ" dirty="0"/>
              <a:t> </a:t>
            </a:r>
            <a:r>
              <a:rPr lang="cs-CZ" dirty="0" err="1"/>
              <a:t>than</a:t>
            </a:r>
            <a:r>
              <a:rPr lang="cs-CZ" dirty="0"/>
              <a:t> </a:t>
            </a:r>
            <a:r>
              <a:rPr lang="cs-CZ" dirty="0" err="1"/>
              <a:t>its</a:t>
            </a:r>
            <a:r>
              <a:rPr lang="cs-CZ" dirty="0"/>
              <a:t> </a:t>
            </a:r>
            <a:r>
              <a:rPr lang="cs-CZ" dirty="0" err="1"/>
              <a:t>amount</a:t>
            </a:r>
            <a:r>
              <a:rPr lang="en-US" dirty="0"/>
              <a:t>.</a:t>
            </a:r>
          </a:p>
        </p:txBody>
      </p:sp>
      <p:pic>
        <p:nvPicPr>
          <p:cNvPr id="1026" name="Picture 2">
            <a:extLst>
              <a:ext uri="{FF2B5EF4-FFF2-40B4-BE49-F238E27FC236}">
                <a16:creationId xmlns:a16="http://schemas.microsoft.com/office/drawing/2014/main" id="{20165E2B-B9C0-077F-9FDC-1FEF3BDCFD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3500" y="1459314"/>
            <a:ext cx="2095500" cy="289560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C21B7531-CEB7-6FA2-1A31-035F7BD180EC}"/>
              </a:ext>
            </a:extLst>
          </p:cNvPr>
          <p:cNvSpPr txBox="1"/>
          <p:nvPr/>
        </p:nvSpPr>
        <p:spPr>
          <a:xfrm>
            <a:off x="1333500" y="4415893"/>
            <a:ext cx="2007281" cy="584775"/>
          </a:xfrm>
          <a:prstGeom prst="rect">
            <a:avLst/>
          </a:prstGeom>
          <a:noFill/>
        </p:spPr>
        <p:txBody>
          <a:bodyPr wrap="none" rtlCol="0">
            <a:spAutoFit/>
          </a:bodyPr>
          <a:lstStyle/>
          <a:p>
            <a:pPr algn="ctr"/>
            <a:r>
              <a:rPr lang="en-US" sz="1600" i="1" dirty="0"/>
              <a:t>Aythya </a:t>
            </a:r>
            <a:r>
              <a:rPr lang="en-US" sz="1600" i="1" dirty="0" err="1"/>
              <a:t>fuligula</a:t>
            </a:r>
            <a:endParaRPr lang="cs-CZ" sz="1600" i="1" dirty="0"/>
          </a:p>
          <a:p>
            <a:pPr algn="ctr"/>
            <a:r>
              <a:rPr lang="en-GB" sz="1600" dirty="0"/>
              <a:t>(pol</a:t>
            </a:r>
            <a:r>
              <a:rPr lang="cs-CZ" sz="1600" dirty="0" err="1"/>
              <a:t>ák</a:t>
            </a:r>
            <a:r>
              <a:rPr lang="cs-CZ" sz="1600" dirty="0"/>
              <a:t> chocholačka</a:t>
            </a:r>
            <a:r>
              <a:rPr lang="en-GB" sz="1600" dirty="0"/>
              <a:t>)</a:t>
            </a:r>
            <a:endParaRPr lang="en-US" sz="1600" dirty="0"/>
          </a:p>
        </p:txBody>
      </p:sp>
      <p:grpSp>
        <p:nvGrpSpPr>
          <p:cNvPr id="46" name="Group 45">
            <a:extLst>
              <a:ext uri="{FF2B5EF4-FFF2-40B4-BE49-F238E27FC236}">
                <a16:creationId xmlns:a16="http://schemas.microsoft.com/office/drawing/2014/main" id="{12B28284-DCE5-5D83-2FB1-3351C3F61749}"/>
              </a:ext>
            </a:extLst>
          </p:cNvPr>
          <p:cNvGrpSpPr/>
          <p:nvPr/>
        </p:nvGrpSpPr>
        <p:grpSpPr>
          <a:xfrm>
            <a:off x="8420738" y="1019545"/>
            <a:ext cx="3155583" cy="3227045"/>
            <a:chOff x="8420738" y="1019545"/>
            <a:chExt cx="3155583" cy="3227045"/>
          </a:xfrm>
        </p:grpSpPr>
        <p:cxnSp>
          <p:nvCxnSpPr>
            <p:cNvPr id="37" name="Straight Connector 36">
              <a:extLst>
                <a:ext uri="{FF2B5EF4-FFF2-40B4-BE49-F238E27FC236}">
                  <a16:creationId xmlns:a16="http://schemas.microsoft.com/office/drawing/2014/main" id="{9FB80BAD-4B93-62EB-7D7A-738F8EC07BCC}"/>
                </a:ext>
              </a:extLst>
            </p:cNvPr>
            <p:cNvCxnSpPr/>
            <p:nvPr/>
          </p:nvCxnSpPr>
          <p:spPr>
            <a:xfrm>
              <a:off x="8833121" y="1668780"/>
              <a:ext cx="0" cy="21031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15F6539-12AE-279D-8EE3-61A47F3C3858}"/>
                </a:ext>
              </a:extLst>
            </p:cNvPr>
            <p:cNvCxnSpPr>
              <a:cxnSpLocks/>
            </p:cNvCxnSpPr>
            <p:nvPr/>
          </p:nvCxnSpPr>
          <p:spPr>
            <a:xfrm flipH="1">
              <a:off x="8833121" y="3771900"/>
              <a:ext cx="2743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3D4BAECB-213A-D9B3-6CD0-A87FF4DB5125}"/>
                </a:ext>
              </a:extLst>
            </p:cNvPr>
            <p:cNvSpPr txBox="1"/>
            <p:nvPr/>
          </p:nvSpPr>
          <p:spPr>
            <a:xfrm>
              <a:off x="9558446" y="3877258"/>
              <a:ext cx="1400655" cy="369332"/>
            </a:xfrm>
            <a:prstGeom prst="rect">
              <a:avLst/>
            </a:prstGeom>
            <a:noFill/>
          </p:spPr>
          <p:txBody>
            <a:bodyPr wrap="square" rtlCol="0">
              <a:spAutoFit/>
            </a:bodyPr>
            <a:lstStyle/>
            <a:p>
              <a:r>
                <a:rPr lang="cs-CZ" dirty="0" err="1"/>
                <a:t>Water</a:t>
              </a:r>
              <a:r>
                <a:rPr lang="cs-CZ" dirty="0"/>
                <a:t> area</a:t>
              </a:r>
              <a:endParaRPr lang="en-US" dirty="0"/>
            </a:p>
          </p:txBody>
        </p:sp>
        <p:sp>
          <p:nvSpPr>
            <p:cNvPr id="41" name="TextBox 40">
              <a:extLst>
                <a:ext uri="{FF2B5EF4-FFF2-40B4-BE49-F238E27FC236}">
                  <a16:creationId xmlns:a16="http://schemas.microsoft.com/office/drawing/2014/main" id="{214F38D4-B6C1-4843-41A8-F5A6C850D1A3}"/>
                </a:ext>
              </a:extLst>
            </p:cNvPr>
            <p:cNvSpPr txBox="1"/>
            <p:nvPr/>
          </p:nvSpPr>
          <p:spPr>
            <a:xfrm rot="16200000">
              <a:off x="7143077" y="2297206"/>
              <a:ext cx="2924654" cy="369332"/>
            </a:xfrm>
            <a:prstGeom prst="rect">
              <a:avLst/>
            </a:prstGeom>
            <a:noFill/>
          </p:spPr>
          <p:txBody>
            <a:bodyPr wrap="square" rtlCol="0">
              <a:spAutoFit/>
            </a:bodyPr>
            <a:lstStyle/>
            <a:p>
              <a:r>
                <a:rPr lang="cs-CZ" dirty="0"/>
                <a:t>Probability </a:t>
              </a:r>
              <a:r>
                <a:rPr lang="cs-CZ" dirty="0" err="1"/>
                <a:t>of</a:t>
              </a:r>
              <a:r>
                <a:rPr lang="cs-CZ" dirty="0"/>
                <a:t> presence</a:t>
              </a:r>
              <a:endParaRPr lang="en-US" dirty="0"/>
            </a:p>
          </p:txBody>
        </p:sp>
        <p:cxnSp>
          <p:nvCxnSpPr>
            <p:cNvPr id="45" name="Connector: Elbow 44">
              <a:extLst>
                <a:ext uri="{FF2B5EF4-FFF2-40B4-BE49-F238E27FC236}">
                  <a16:creationId xmlns:a16="http://schemas.microsoft.com/office/drawing/2014/main" id="{6C15E0F3-67CF-2E8D-AE76-5B7BC8584E35}"/>
                </a:ext>
              </a:extLst>
            </p:cNvPr>
            <p:cNvCxnSpPr/>
            <p:nvPr/>
          </p:nvCxnSpPr>
          <p:spPr>
            <a:xfrm flipV="1">
              <a:off x="8833121" y="2034383"/>
              <a:ext cx="2589259" cy="1684177"/>
            </a:xfrm>
            <a:prstGeom prst="bentConnector3">
              <a:avLst/>
            </a:prstGeom>
            <a:ln w="38100">
              <a:solidFill>
                <a:srgbClr val="23373B"/>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91187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The confusing multitude of definitions of ecological niche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9</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7" name="TextBox 6">
            <a:extLst>
              <a:ext uri="{FF2B5EF4-FFF2-40B4-BE49-F238E27FC236}">
                <a16:creationId xmlns:a16="http://schemas.microsoft.com/office/drawing/2014/main" id="{6DE967A0-AE0B-70C4-2AC3-396CD436DBB1}"/>
              </a:ext>
            </a:extLst>
          </p:cNvPr>
          <p:cNvSpPr txBox="1"/>
          <p:nvPr/>
        </p:nvSpPr>
        <p:spPr>
          <a:xfrm>
            <a:off x="1303168" y="993703"/>
            <a:ext cx="9585664" cy="5355312"/>
          </a:xfrm>
          <a:prstGeom prst="rect">
            <a:avLst/>
          </a:prstGeom>
          <a:noFill/>
        </p:spPr>
        <p:txBody>
          <a:bodyPr wrap="square">
            <a:spAutoFit/>
          </a:bodyPr>
          <a:lstStyle/>
          <a:p>
            <a:r>
              <a:rPr lang="en-US" dirty="0">
                <a:solidFill>
                  <a:srgbClr val="333333"/>
                </a:solidFill>
                <a:latin typeface="Helvetica Neue"/>
              </a:rPr>
              <a:t>Hutchinson (1957): The total range of conditions under which an individual (or population) lives and replaces itself.</a:t>
            </a:r>
          </a:p>
          <a:p>
            <a:endParaRPr lang="en-US" dirty="0">
              <a:solidFill>
                <a:srgbClr val="333333"/>
              </a:solidFill>
              <a:latin typeface="Helvetica Neue"/>
            </a:endParaRPr>
          </a:p>
          <a:p>
            <a:r>
              <a:rPr lang="en-US" dirty="0">
                <a:solidFill>
                  <a:srgbClr val="333333"/>
                </a:solidFill>
                <a:latin typeface="Helvetica Neue"/>
              </a:rPr>
              <a:t>Grinnell (1917, 1924, 1928): </a:t>
            </a:r>
            <a:r>
              <a:rPr lang="en-US" b="1" dirty="0" err="1">
                <a:solidFill>
                  <a:srgbClr val="333333"/>
                </a:solidFill>
                <a:latin typeface="Helvetica Neue"/>
              </a:rPr>
              <a:t>Grinnellian</a:t>
            </a:r>
            <a:r>
              <a:rPr lang="en-US" b="1" dirty="0">
                <a:solidFill>
                  <a:srgbClr val="333333"/>
                </a:solidFill>
                <a:latin typeface="Helvetica Neue"/>
              </a:rPr>
              <a:t> niche </a:t>
            </a:r>
            <a:r>
              <a:rPr lang="en-US" dirty="0">
                <a:solidFill>
                  <a:srgbClr val="333333"/>
                </a:solidFill>
                <a:latin typeface="Helvetica Neue"/>
              </a:rPr>
              <a:t>= </a:t>
            </a:r>
            <a:r>
              <a:rPr lang="en-US" b="1" dirty="0">
                <a:solidFill>
                  <a:srgbClr val="333333"/>
                </a:solidFill>
                <a:latin typeface="Helvetica Neue"/>
              </a:rPr>
              <a:t>conditions or requirements </a:t>
            </a:r>
            <a:r>
              <a:rPr lang="en-US" dirty="0">
                <a:solidFill>
                  <a:srgbClr val="333333"/>
                </a:solidFill>
                <a:latin typeface="Helvetica Neue"/>
              </a:rPr>
              <a:t>for existence, mostly in the context of </a:t>
            </a:r>
            <a:r>
              <a:rPr lang="en-US" dirty="0" err="1">
                <a:solidFill>
                  <a:srgbClr val="333333"/>
                </a:solidFill>
                <a:latin typeface="Helvetica Neue"/>
              </a:rPr>
              <a:t>scenopoetic</a:t>
            </a:r>
            <a:r>
              <a:rPr lang="en-US" dirty="0">
                <a:solidFill>
                  <a:srgbClr val="333333"/>
                </a:solidFill>
                <a:latin typeface="Helvetica Neue"/>
              </a:rPr>
              <a:t> variables, e.g. climate </a:t>
            </a:r>
          </a:p>
          <a:p>
            <a:endParaRPr lang="en-US" dirty="0">
              <a:solidFill>
                <a:srgbClr val="333333"/>
              </a:solidFill>
              <a:latin typeface="Helvetica Neue"/>
            </a:endParaRPr>
          </a:p>
          <a:p>
            <a:r>
              <a:rPr lang="en-US" dirty="0">
                <a:solidFill>
                  <a:srgbClr val="333333"/>
                </a:solidFill>
                <a:latin typeface="Helvetica Neue"/>
              </a:rPr>
              <a:t>Elton (1927): </a:t>
            </a:r>
            <a:r>
              <a:rPr lang="en-US" b="1" dirty="0" err="1">
                <a:solidFill>
                  <a:srgbClr val="333333"/>
                </a:solidFill>
                <a:latin typeface="Helvetica Neue"/>
              </a:rPr>
              <a:t>Eltonian</a:t>
            </a:r>
            <a:r>
              <a:rPr lang="en-US" b="1" dirty="0">
                <a:solidFill>
                  <a:srgbClr val="333333"/>
                </a:solidFill>
                <a:latin typeface="Helvetica Neue"/>
              </a:rPr>
              <a:t> niches</a:t>
            </a:r>
            <a:r>
              <a:rPr lang="en-US" dirty="0">
                <a:solidFill>
                  <a:srgbClr val="333333"/>
                </a:solidFill>
                <a:latin typeface="Helvetica Neue"/>
              </a:rPr>
              <a:t> = Niche as an </a:t>
            </a:r>
            <a:r>
              <a:rPr lang="en-US" b="1" dirty="0">
                <a:solidFill>
                  <a:srgbClr val="333333"/>
                </a:solidFill>
                <a:latin typeface="Helvetica Neue"/>
              </a:rPr>
              <a:t>impact</a:t>
            </a:r>
            <a:r>
              <a:rPr lang="en-US" dirty="0">
                <a:solidFill>
                  <a:srgbClr val="333333"/>
                </a:solidFill>
                <a:latin typeface="Helvetica Neue"/>
              </a:rPr>
              <a:t> of the organisms, a.k.a. functional role of the organism in the community (existence is granted, given)</a:t>
            </a:r>
          </a:p>
          <a:p>
            <a:endParaRPr lang="en-US" dirty="0">
              <a:solidFill>
                <a:srgbClr val="333333"/>
              </a:solidFill>
              <a:latin typeface="Helvetica Neue"/>
            </a:endParaRPr>
          </a:p>
          <a:p>
            <a:r>
              <a:rPr lang="en-US" dirty="0">
                <a:solidFill>
                  <a:srgbClr val="333333"/>
                </a:solidFill>
                <a:latin typeface="Helvetica Neue"/>
              </a:rPr>
              <a:t>Silvertown (2006):</a:t>
            </a:r>
          </a:p>
          <a:p>
            <a:pPr marL="285750" indent="-285750">
              <a:buFont typeface="Arial" panose="020B0604020202020204" pitchFamily="34" charset="0"/>
              <a:buChar char="•"/>
            </a:pPr>
            <a:r>
              <a:rPr lang="en-US" b="1" dirty="0">
                <a:solidFill>
                  <a:srgbClr val="333333"/>
                </a:solidFill>
                <a:latin typeface="Helvetica Neue"/>
              </a:rPr>
              <a:t>Alpha niche</a:t>
            </a:r>
            <a:r>
              <a:rPr lang="en-US" dirty="0">
                <a:solidFill>
                  <a:srgbClr val="333333"/>
                </a:solidFill>
                <a:latin typeface="Helvetica Neue"/>
              </a:rPr>
              <a:t>: at local scale where interactions with other species occur</a:t>
            </a:r>
          </a:p>
          <a:p>
            <a:pPr marL="285750" indent="-285750">
              <a:buFont typeface="Arial" panose="020B0604020202020204" pitchFamily="34" charset="0"/>
              <a:buChar char="•"/>
            </a:pPr>
            <a:r>
              <a:rPr lang="en-US" b="1" dirty="0">
                <a:solidFill>
                  <a:srgbClr val="333333"/>
                </a:solidFill>
                <a:latin typeface="Helvetica Neue"/>
              </a:rPr>
              <a:t>Beta niche</a:t>
            </a:r>
            <a:r>
              <a:rPr lang="en-US" dirty="0">
                <a:solidFill>
                  <a:srgbClr val="333333"/>
                </a:solidFill>
                <a:latin typeface="Helvetica Neue"/>
              </a:rPr>
              <a:t>: the broad habitat where the species is found </a:t>
            </a:r>
          </a:p>
          <a:p>
            <a:pPr marL="285750" indent="-285750">
              <a:buFont typeface="Arial" panose="020B0604020202020204" pitchFamily="34" charset="0"/>
              <a:buChar char="•"/>
            </a:pPr>
            <a:r>
              <a:rPr lang="en-US" b="1" dirty="0">
                <a:solidFill>
                  <a:srgbClr val="333333"/>
                </a:solidFill>
                <a:latin typeface="Helvetica Neue"/>
              </a:rPr>
              <a:t>Gamma niche</a:t>
            </a:r>
            <a:r>
              <a:rPr lang="en-US" dirty="0">
                <a:solidFill>
                  <a:srgbClr val="333333"/>
                </a:solidFill>
                <a:latin typeface="Helvetica Neue"/>
              </a:rPr>
              <a:t>: geographic range of species </a:t>
            </a:r>
          </a:p>
          <a:p>
            <a:pPr marL="3943350" lvl="8" indent="-285750">
              <a:buFont typeface="Symbol" panose="05050102010706020507" pitchFamily="18" charset="2"/>
              <a:buChar char="Þ"/>
            </a:pPr>
            <a:r>
              <a:rPr lang="en-US" dirty="0">
                <a:solidFill>
                  <a:srgbClr val="333333"/>
                </a:solidFill>
                <a:latin typeface="Helvetica Neue"/>
              </a:rPr>
              <a:t>We will focus on Beta and Gamma</a:t>
            </a:r>
          </a:p>
          <a:p>
            <a:endParaRPr lang="en-US" dirty="0">
              <a:solidFill>
                <a:srgbClr val="333333"/>
              </a:solidFill>
              <a:latin typeface="Helvetica Neue"/>
            </a:endParaRPr>
          </a:p>
          <a:p>
            <a:endParaRPr lang="en-US" dirty="0">
              <a:solidFill>
                <a:srgbClr val="333333"/>
              </a:solidFill>
              <a:latin typeface="Helvetica Neue"/>
            </a:endParaRPr>
          </a:p>
          <a:p>
            <a:endParaRPr lang="en-US" dirty="0">
              <a:solidFill>
                <a:srgbClr val="333333"/>
              </a:solidFill>
              <a:latin typeface="Helvetica Neue"/>
            </a:endParaRPr>
          </a:p>
          <a:p>
            <a:endParaRPr lang="en-US" dirty="0">
              <a:solidFill>
                <a:srgbClr val="333333"/>
              </a:solidFill>
              <a:latin typeface="Helvetica Neue"/>
            </a:endParaRPr>
          </a:p>
          <a:p>
            <a:endParaRPr lang="en-US" dirty="0">
              <a:solidFill>
                <a:srgbClr val="333333"/>
              </a:solidFill>
              <a:latin typeface="Helvetica Neue"/>
            </a:endParaRPr>
          </a:p>
        </p:txBody>
      </p:sp>
      <p:cxnSp>
        <p:nvCxnSpPr>
          <p:cNvPr id="3" name="Straight Connector 2">
            <a:extLst>
              <a:ext uri="{FF2B5EF4-FFF2-40B4-BE49-F238E27FC236}">
                <a16:creationId xmlns:a16="http://schemas.microsoft.com/office/drawing/2014/main" id="{6047FB06-E0D3-4FD2-63D4-7002BDF6425A}"/>
              </a:ext>
            </a:extLst>
          </p:cNvPr>
          <p:cNvCxnSpPr>
            <a:cxnSpLocks/>
          </p:cNvCxnSpPr>
          <p:nvPr/>
        </p:nvCxnSpPr>
        <p:spPr>
          <a:xfrm>
            <a:off x="360214" y="5908020"/>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8CFFC-6E67-9546-D381-4C13D2033895}"/>
              </a:ext>
            </a:extLst>
          </p:cNvPr>
          <p:cNvSpPr txBox="1"/>
          <p:nvPr/>
        </p:nvSpPr>
        <p:spPr>
          <a:xfrm>
            <a:off x="284014" y="5969000"/>
            <a:ext cx="8535157" cy="338554"/>
          </a:xfrm>
          <a:prstGeom prst="rect">
            <a:avLst/>
          </a:prstGeom>
          <a:noFill/>
        </p:spPr>
        <p:txBody>
          <a:bodyPr wrap="none" rtlCol="0">
            <a:spAutoFit/>
          </a:bodyPr>
          <a:lstStyle/>
          <a:p>
            <a:r>
              <a:rPr lang="en-US" sz="1600" dirty="0"/>
              <a:t>Townsend Peterson et al. (2011)  </a:t>
            </a:r>
            <a:r>
              <a:rPr lang="en-US" sz="1600" i="1" dirty="0"/>
              <a:t>Ecological Niches and Geographic Distributions</a:t>
            </a:r>
            <a:r>
              <a:rPr lang="en-US" sz="1600" dirty="0"/>
              <a:t>. Princeton</a:t>
            </a:r>
            <a:endParaRPr lang="en-US" sz="1600" i="1" dirty="0"/>
          </a:p>
        </p:txBody>
      </p:sp>
    </p:spTree>
    <p:extLst>
      <p:ext uri="{BB962C8B-B14F-4D97-AF65-F5344CB8AC3E}">
        <p14:creationId xmlns:p14="http://schemas.microsoft.com/office/powerpoint/2010/main" val="250970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9177</TotalTime>
  <Words>3728</Words>
  <Application>Microsoft Office PowerPoint</Application>
  <PresentationFormat>Widescreen</PresentationFormat>
  <Paragraphs>416</Paragraphs>
  <Slides>39</Slides>
  <Notes>39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Helvetica Neue</vt:lpstr>
      <vt:lpstr>Symbol</vt:lpstr>
      <vt:lpstr>Office Theme</vt:lpstr>
      <vt:lpstr>What drives species distributions?</vt:lpstr>
      <vt:lpstr>Contents</vt:lpstr>
      <vt:lpstr>Ecological niche</vt:lpstr>
      <vt:lpstr>Environment, resources, biotic vs abiotic variables</vt:lpstr>
      <vt:lpstr>Niche – one dimension</vt:lpstr>
      <vt:lpstr>Niche – one dimension</vt:lpstr>
      <vt:lpstr>Niche – two and more dimensions</vt:lpstr>
      <vt:lpstr>Example of a “non-Gaussian” niche: step response</vt:lpstr>
      <vt:lpstr>The confusing multitude of definitions of ecological niche</vt:lpstr>
      <vt:lpstr>Fundamental vs. realized niche</vt:lpstr>
      <vt:lpstr>Potential vs realized geographic range</vt:lpstr>
      <vt:lpstr>Geographic vs environmental space</vt:lpstr>
      <vt:lpstr>Geographic vs environmental space</vt:lpstr>
      <vt:lpstr>Ecological Niche Models</vt:lpstr>
      <vt:lpstr>Niche models a.k.a. Species Distribution Models (SDM)</vt:lpstr>
      <vt:lpstr>Applications of SDM</vt:lpstr>
      <vt:lpstr>Future forecasts of diversity and distributions</vt:lpstr>
      <vt:lpstr>Future forecasts of diversity and distributions</vt:lpstr>
      <vt:lpstr>Discovering biodiversity</vt:lpstr>
      <vt:lpstr>Invasion biology</vt:lpstr>
      <vt:lpstr>Reintroductions</vt:lpstr>
      <vt:lpstr>Evolutionary biology</vt:lpstr>
      <vt:lpstr>Epidemiology – disease mapping</vt:lpstr>
      <vt:lpstr>Main problems</vt:lpstr>
      <vt:lpstr>Drivers of distributions + data</vt:lpstr>
      <vt:lpstr>Climate – the #1 suspect behind large-scale ecological patterns</vt:lpstr>
      <vt:lpstr>Dispersal limits</vt:lpstr>
      <vt:lpstr>Dispersal limits</vt:lpstr>
      <vt:lpstr>Habitats, land cover classes, biomes</vt:lpstr>
      <vt:lpstr>Habitats, land cover classes, biomes</vt:lpstr>
      <vt:lpstr>Habitats, land cover classes, biomes</vt:lpstr>
      <vt:lpstr>Habitats, land cover classes, biomes</vt:lpstr>
      <vt:lpstr>Geology, soils, pH</vt:lpstr>
      <vt:lpstr>Biotic (interspecific) interactions</vt:lpstr>
      <vt:lpstr>Biotic (interspecific) interactions</vt:lpstr>
      <vt:lpstr>Biotic (interspecific) interactions</vt:lpstr>
      <vt:lpstr>Demographic stochasticity</vt:lpstr>
      <vt:lpstr>Humans</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Biodiversity dynamics across a continuum of space, time, and their scales</dc:title>
  <dc:creator>Keil Petr</dc:creator>
  <cp:lastModifiedBy>Keil Petr</cp:lastModifiedBy>
  <cp:revision>550</cp:revision>
  <cp:lastPrinted>2022-01-20T14:55:36Z</cp:lastPrinted>
  <dcterms:created xsi:type="dcterms:W3CDTF">2021-11-22T08:31:33Z</dcterms:created>
  <dcterms:modified xsi:type="dcterms:W3CDTF">2025-10-06T07:23:35Z</dcterms:modified>
</cp:coreProperties>
</file>